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handoutMasterIdLst>
    <p:handoutMasterId r:id="rId5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985000" cy="9283700"/>
  <p:embeddedFontLst>
    <p:embeddedFont>
      <p:font typeface="Nothing You Could Do" panose="020B0604020202020204" charset="0"/>
      <p:regular r:id="rId51"/>
    </p:embeddedFont>
    <p:embeddedFont>
      <p:font typeface="Oswald"/>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4" d="100"/>
          <a:sy n="114"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04D3B5A4-754F-4F98-BBFA-EB0CCFDC6936}" type="datetimeFigureOut">
              <a:rPr lang="en-US" smtClean="0"/>
              <a:t>9/19/2017</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26B5F854-21AF-4BAD-A684-0EF01CE4DED1}" type="slidenum">
              <a:rPr lang="en-US" smtClean="0"/>
              <a:t>‹#›</a:t>
            </a:fld>
            <a:endParaRPr lang="en-US"/>
          </a:p>
        </p:txBody>
      </p:sp>
    </p:spTree>
    <p:extLst>
      <p:ext uri="{BB962C8B-B14F-4D97-AF65-F5344CB8AC3E}">
        <p14:creationId xmlns:p14="http://schemas.microsoft.com/office/powerpoint/2010/main" val="162463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8463" y="696913"/>
            <a:ext cx="6189662" cy="34813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98500" y="4409758"/>
            <a:ext cx="5588000" cy="4177665"/>
          </a:xfrm>
          <a:prstGeom prst="rect">
            <a:avLst/>
          </a:prstGeom>
          <a:noFill/>
          <a:ln>
            <a:noFill/>
          </a:ln>
        </p:spPr>
        <p:txBody>
          <a:bodyPr wrap="square" lIns="92943" tIns="92943" rIns="92943" bIns="92943"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5" name="Shape 29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Clr>
                <a:schemeClr val="dk1"/>
              </a:buClr>
              <a:buNone/>
            </a:pPr>
            <a:r>
              <a:rPr lang="en"/>
              <a:t>In the move steering block you set a 'steering' value and a single 'power' value (which I think Lego should have called the 'speed' value). The steering value can be set between -100 and +100. With the steering value set at zero the robot will move in a straight line without turning. Set at negative values the robot will turn left, and set at positive values the robot will turn right. Set at -50 or +50 only one wheel will turn and the other will not, giving 'medium' steering. Set at -100 or +100 one wheel will turn forwards and other will turn backwards, so the robot will turn around the midpoint of the wheel axis. The power value can also be thought of as a percentage of full power (or speed). Power can be set positive (go forwards) or negative (go backwards). Often (except when the steering is 100 or -100) the power of each wheel will be different and in these cases the power value refers to the faster-turning wheel.</a:t>
            </a:r>
          </a:p>
          <a:p>
            <a:pPr>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Clr>
                <a:schemeClr val="dk1"/>
              </a:buClr>
              <a:buNone/>
            </a:pPr>
            <a:r>
              <a:rPr lang="en"/>
              <a:t>'move steering' block with mode set to 'rotations'. The steering value is set to zero, so the robot will move in a straight line, the power is set to +50 so the robot will move forward at 50% power, the number of rotations is set to two and the option to apply the brake after the motion is 'on'. Thus this block will make the robot move two wheel rotations forwards in a straight line</a:t>
            </a:r>
          </a:p>
          <a:p>
            <a:pPr>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Clr>
                <a:schemeClr val="dk1"/>
              </a:buClr>
              <a:buNone/>
            </a:pPr>
            <a:r>
              <a:rPr lang="en"/>
              <a:t>move steering block with mode set to 'degrees'. The steering value is set to zero, so the robot will move in a straight line, the power is set to -50 so the robot will move backwards at 50% power, the angle is set to 720 degrees (two rotations) and the brake option is 'on'. Thus this block will make the robot move two rotations (of the wheels) backwards in a straight line, bringing the robot back to its starting position. Be clear in your mind that the angle (or number of rotations) refers only to the motors (and the wheels in this case) but NOT THE ROBOT which will turn through some other angle, as seen from above. Note also that setting the power to +50 and the angle to -720° would have had the same effect as in the above program, but that setting both the power and the angle negative would cause the robot to move forwards.	</a:t>
            </a:r>
          </a:p>
          <a:p>
            <a:pPr>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Clr>
                <a:schemeClr val="dk1"/>
              </a:buClr>
              <a:buNone/>
            </a:pPr>
            <a:r>
              <a:rPr lang="en" dirty="0"/>
              <a:t>'move steering' block with mode set to 'seconds'. The steering value is set to zero, so the robot will move in a straight line, the power is set to +50 so the robot will move forward at 50% power, the number of seconds is set to one and the brake option is set on. Thus this block will make the robot move forwards in a straight line at 50% power for one second.	</a:t>
            </a:r>
          </a:p>
          <a:p>
            <a:pPr>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Clr>
                <a:schemeClr val="dk1"/>
              </a:buClr>
              <a:buNone/>
            </a:pPr>
            <a:r>
              <a:rPr lang="en"/>
              <a:t>'Move steering' block with mode set to 'degrees'. The steering value is set to +100, so the robot will turn 'hard right', the power is set to +40%, the angle is set to 685° (1.9 rotations) and the brake option is on. Thus this block will make the robot turn hard right until each wheel has turned 1.9 rotations (the left wheel will turn forwards through that angle and the right wheel will turn backwards through the same angle).</a:t>
            </a:r>
          </a:p>
          <a:p>
            <a:pPr>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r>
              <a:rPr lang="en"/>
              <a:t>'Move steering' block in 'degrees' mode. The steering value is set to 50 so the robot will move make a medium turn right (with the right wheel not turning), the power is set to +40% (for the left wheel), the angle is set to 1380° (3.83 rotations) and the brake option is on. Thus this block will make the robot do a medium turn right, with the left wheel turning 3.83 rotations and the right wheel not turning.</a:t>
            </a:r>
          </a:p>
          <a:p>
            <a:pPr>
              <a:buNone/>
            </a:pPr>
            <a:endParaRPr/>
          </a:p>
          <a:p>
            <a:pPr>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0" name="Shape 41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r>
              <a:rPr lang="en"/>
              <a:t>In the move tank block you set a power value for each motor, or wheel. Set the powers to be equal and the robot will move in a straight line. If power left is set larger (more positive) than power right, then the robot will turn right (clockwise), and vice versa. Setting one wheel to zero power means it will not turn, giving 'medium' turning. Setting the powers at equal and opposite values will make one wheel turn forwards while the other turn backwards, so the robot will turn around the midpoint of the wheel axis.</a:t>
            </a:r>
          </a:p>
          <a:p>
            <a:pPr>
              <a:buNone/>
            </a:pPr>
            <a:endParaRPr/>
          </a:p>
          <a:p>
            <a:pPr>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r>
              <a:rPr lang="en"/>
              <a:t>'Move tank' block with mode set to 'degrees'. The 'power left' value is set to +40, and the 'power right' value is set to -40 so the robot will turn 'hard right' at 40% power. The angle is set to 685° so each motor (and wheel) will turn 685° (1.9 rotations) with the left motor turning forwards and the right motor turning backwards. The brake option is on. Thus this block will make the robot turn hard right with each wheel turning through 1.9 rotations.</a:t>
            </a:r>
          </a:p>
          <a:p>
            <a:pPr>
              <a:buNone/>
            </a:pPr>
            <a:endParaRPr/>
          </a:p>
          <a:p>
            <a:pPr>
              <a:buNone/>
            </a:pPr>
            <a:endParaRPr/>
          </a:p>
          <a:p>
            <a:pPr>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r>
              <a:rPr lang="en"/>
              <a:t>'Move tank' block in 'degrees' mode. The 'power left' value is set to +40, and the 'power right' value is set to zero so the robot will turn 'medium right' with the left wheel at 40% power and the right wheel not turning. The angle is set to 1380° so the left motor (and wheel) will turn 1380° (3.83 rotations). The brake option is on. Thus this block will make the robot turn medium right with the wheel block turning 3.83 rotations and the right wheel not turning.</a:t>
            </a:r>
          </a:p>
          <a:p>
            <a:pPr>
              <a:buNone/>
            </a:pPr>
            <a:endParaRPr/>
          </a:p>
          <a:p>
            <a:pPr>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5" name="Shape 44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Clr>
                <a:schemeClr val="dk1"/>
              </a:buClr>
              <a:buNone/>
            </a:pPr>
            <a:r>
              <a:rPr lang="en"/>
              <a:t>Move tank' block in 'rotations' mode. The 'power left' value is set to +25, and the 'power right' value is set to +50 so the robot will turn 'gentle left’ with the left wheel at 25% and the right wheel at 50% power. The number of rotations is set to two so the left motor (and wheel) will turn two rotations (the right wheel will turn 1 rotation, if you think about it). The brake option is on.</a:t>
            </a:r>
          </a:p>
          <a:p>
            <a:pPr>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7" name="Shape 477"/>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5" name="Shape 51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9" name="Shape 56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3" name="Shape 593"/>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9" name="Shape 629"/>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a:p>
            <a:pPr>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4" name="Shape 644"/>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98463" y="696913"/>
            <a:ext cx="6188075"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98500" y="4409758"/>
            <a:ext cx="5588000" cy="4177665"/>
          </a:xfrm>
          <a:prstGeom prst="rect">
            <a:avLst/>
          </a:prstGeom>
        </p:spPr>
        <p:txBody>
          <a:bodyPr wrap="square" lIns="92943" tIns="92943" rIns="92943" bIns="92943" anchor="t" anchorCtr="0">
            <a:noAutofit/>
          </a:bodyPr>
          <a:lstStyle/>
          <a:p>
            <a:pPr>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www.youtube.com/watch?v=lGIyc4Brea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drive.google.com/file/d/0B3JJ5EEvYKaZQmJfVXdtY0hwZXc/vie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quizizz.com/joi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1.jpg"/><Relationship Id="rId4" Type="http://schemas.openxmlformats.org/officeDocument/2006/relationships/hyperlink" Target="http://www.youtube.com/watch?v=oi7lokXQD7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53.jpg"/><Relationship Id="rId5" Type="http://schemas.openxmlformats.org/officeDocument/2006/relationships/hyperlink" Target="http://www.youtube.com/watch?v=nnWYf-4liXU"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56.png"/><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hyperlink" Target="http://bit.ly/GettingStartedwithRobotics"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padlet.com/ashleycoffman/4Cs" TargetMode="External"/><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p:nvPr/>
        </p:nvSpPr>
        <p:spPr>
          <a:xfrm>
            <a:off x="0" y="0"/>
            <a:ext cx="9144000" cy="2898600"/>
          </a:xfrm>
          <a:prstGeom prst="rect">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55" name="Shape 55"/>
          <p:cNvSpPr txBox="1"/>
          <p:nvPr/>
        </p:nvSpPr>
        <p:spPr>
          <a:xfrm>
            <a:off x="1928193" y="0"/>
            <a:ext cx="7073194" cy="1985700"/>
          </a:xfrm>
          <a:prstGeom prst="rect">
            <a:avLst/>
          </a:prstGeom>
          <a:noFill/>
          <a:ln>
            <a:noFill/>
          </a:ln>
        </p:spPr>
        <p:txBody>
          <a:bodyPr wrap="square" lIns="91425" tIns="91425" rIns="91425" bIns="91425" anchor="t" anchorCtr="0">
            <a:noAutofit/>
          </a:bodyPr>
          <a:lstStyle/>
          <a:p>
            <a:pPr lvl="0" algn="ctr">
              <a:spcBef>
                <a:spcPts val="0"/>
              </a:spcBef>
              <a:buNone/>
            </a:pPr>
            <a:r>
              <a:rPr lang="en" sz="7200" b="1" dirty="0">
                <a:solidFill>
                  <a:srgbClr val="666666"/>
                </a:solidFill>
                <a:latin typeface="Oswald"/>
                <a:ea typeface="Oswald"/>
                <a:cs typeface="Oswald"/>
                <a:sym typeface="Oswald"/>
              </a:rPr>
              <a:t>Getting Started</a:t>
            </a:r>
          </a:p>
        </p:txBody>
      </p:sp>
      <p:sp>
        <p:nvSpPr>
          <p:cNvPr id="56" name="Shape 56"/>
          <p:cNvSpPr txBox="1"/>
          <p:nvPr/>
        </p:nvSpPr>
        <p:spPr>
          <a:xfrm>
            <a:off x="2922237" y="1772340"/>
            <a:ext cx="5972400" cy="1985700"/>
          </a:xfrm>
          <a:prstGeom prst="rect">
            <a:avLst/>
          </a:prstGeom>
          <a:noFill/>
          <a:ln>
            <a:noFill/>
          </a:ln>
        </p:spPr>
        <p:txBody>
          <a:bodyPr wrap="square" lIns="91425" tIns="91425" rIns="91425" bIns="91425" anchor="t" anchorCtr="0">
            <a:noAutofit/>
          </a:bodyPr>
          <a:lstStyle/>
          <a:p>
            <a:pPr lvl="0" algn="ctr" rtl="0">
              <a:spcBef>
                <a:spcPts val="0"/>
              </a:spcBef>
              <a:buNone/>
            </a:pPr>
            <a:r>
              <a:rPr lang="en" sz="9600" b="1" dirty="0">
                <a:solidFill>
                  <a:srgbClr val="008796"/>
                </a:solidFill>
                <a:latin typeface="Nothing You Could Do"/>
                <a:ea typeface="Nothing You Could Do"/>
                <a:cs typeface="Nothing You Could Do"/>
                <a:sym typeface="Nothing You Could Do"/>
              </a:rPr>
              <a:t>Robotics</a:t>
            </a:r>
          </a:p>
        </p:txBody>
      </p:sp>
      <p:sp>
        <p:nvSpPr>
          <p:cNvPr id="57" name="Shape 57"/>
          <p:cNvSpPr txBox="1"/>
          <p:nvPr/>
        </p:nvSpPr>
        <p:spPr>
          <a:xfrm>
            <a:off x="5017073" y="1165830"/>
            <a:ext cx="1102500" cy="846600"/>
          </a:xfrm>
          <a:prstGeom prst="rect">
            <a:avLst/>
          </a:prstGeom>
          <a:noFill/>
          <a:ln>
            <a:noFill/>
          </a:ln>
        </p:spPr>
        <p:txBody>
          <a:bodyPr wrap="square" lIns="91425" tIns="91425" rIns="91425" bIns="91425" anchor="t" anchorCtr="0">
            <a:noAutofit/>
          </a:bodyPr>
          <a:lstStyle/>
          <a:p>
            <a:pPr lvl="0" algn="ctr" rtl="0">
              <a:spcBef>
                <a:spcPts val="0"/>
              </a:spcBef>
              <a:buNone/>
            </a:pPr>
            <a:r>
              <a:rPr lang="en" sz="3600" b="1" dirty="0">
                <a:solidFill>
                  <a:srgbClr val="666666"/>
                </a:solidFill>
                <a:latin typeface="Oswald"/>
                <a:ea typeface="Oswald"/>
                <a:cs typeface="Oswald"/>
                <a:sym typeface="Oswald"/>
              </a:rPr>
              <a:t>with</a:t>
            </a:r>
          </a:p>
        </p:txBody>
      </p:sp>
      <p:sp>
        <p:nvSpPr>
          <p:cNvPr id="58" name="Shape 58"/>
          <p:cNvSpPr txBox="1"/>
          <p:nvPr/>
        </p:nvSpPr>
        <p:spPr>
          <a:xfrm>
            <a:off x="338700" y="3275525"/>
            <a:ext cx="8466600" cy="14952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Clr>
                <a:schemeClr val="dk1"/>
              </a:buClr>
              <a:buSzPct val="30555"/>
              <a:buFont typeface="Arial"/>
              <a:buNone/>
            </a:pPr>
            <a:r>
              <a:rPr lang="en" sz="3600">
                <a:solidFill>
                  <a:srgbClr val="666666"/>
                </a:solidFill>
                <a:latin typeface="Oswald"/>
                <a:ea typeface="Oswald"/>
                <a:cs typeface="Oswald"/>
                <a:sym typeface="Oswald"/>
              </a:rPr>
              <a:t>Please sign in and team up with a partner!</a:t>
            </a:r>
          </a:p>
          <a:p>
            <a:pPr lvl="0" algn="ctr" rtl="0">
              <a:lnSpc>
                <a:spcPct val="150000"/>
              </a:lnSpc>
              <a:spcBef>
                <a:spcPts val="0"/>
              </a:spcBef>
              <a:buClr>
                <a:schemeClr val="dk1"/>
              </a:buClr>
              <a:buSzPct val="30555"/>
              <a:buFont typeface="Arial"/>
              <a:buNone/>
            </a:pPr>
            <a:r>
              <a:rPr lang="en" sz="3600">
                <a:solidFill>
                  <a:srgbClr val="666666"/>
                </a:solidFill>
                <a:latin typeface="Oswald"/>
                <a:ea typeface="Oswald"/>
                <a:cs typeface="Oswald"/>
                <a:sym typeface="Oswald"/>
              </a:rPr>
              <a:t>You will need one EV3 kit per team.</a:t>
            </a:r>
          </a:p>
          <a:p>
            <a:pPr lvl="0" algn="ctr" rtl="0">
              <a:spcBef>
                <a:spcPts val="0"/>
              </a:spcBef>
              <a:buNone/>
            </a:pPr>
            <a:endParaRPr sz="6600">
              <a:solidFill>
                <a:srgbClr val="666666"/>
              </a:solidFill>
              <a:latin typeface="Oswald"/>
              <a:ea typeface="Oswald"/>
              <a:cs typeface="Oswald"/>
              <a:sym typeface="Oswald"/>
            </a:endParaRPr>
          </a:p>
        </p:txBody>
      </p:sp>
      <p:pic>
        <p:nvPicPr>
          <p:cNvPr id="59" name="Shape 59"/>
          <p:cNvPicPr preferRelativeResize="0"/>
          <p:nvPr/>
        </p:nvPicPr>
        <p:blipFill>
          <a:blip r:embed="rId3">
            <a:alphaModFix/>
          </a:blip>
          <a:stretch>
            <a:fillRect/>
          </a:stretch>
        </p:blipFill>
        <p:spPr>
          <a:xfrm>
            <a:off x="-89337" y="2898600"/>
            <a:ext cx="9322674" cy="205375"/>
          </a:xfrm>
          <a:prstGeom prst="rect">
            <a:avLst/>
          </a:prstGeom>
          <a:noFill/>
          <a:ln>
            <a:noFill/>
          </a:ln>
        </p:spPr>
      </p:pic>
      <p:pic>
        <p:nvPicPr>
          <p:cNvPr id="60" name="Shape 60"/>
          <p:cNvPicPr preferRelativeResize="0"/>
          <p:nvPr/>
        </p:nvPicPr>
        <p:blipFill>
          <a:blip r:embed="rId4">
            <a:alphaModFix/>
          </a:blip>
          <a:stretch>
            <a:fillRect/>
          </a:stretch>
        </p:blipFill>
        <p:spPr>
          <a:xfrm rot="10800000">
            <a:off x="99299" y="49655"/>
            <a:ext cx="1380275" cy="14430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91"/>
        <p:cNvGrpSpPr/>
        <p:nvPr/>
      </p:nvGrpSpPr>
      <p:grpSpPr>
        <a:xfrm>
          <a:off x="0" y="0"/>
          <a:ext cx="0" cy="0"/>
          <a:chOff x="0" y="0"/>
          <a:chExt cx="0" cy="0"/>
        </a:xfrm>
      </p:grpSpPr>
      <p:sp>
        <p:nvSpPr>
          <p:cNvPr id="192" name="Shape 192"/>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Google Classroom</a:t>
            </a:r>
          </a:p>
        </p:txBody>
      </p:sp>
      <p:pic>
        <p:nvPicPr>
          <p:cNvPr id="193" name="Shape 193"/>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194" name="Shape 194"/>
          <p:cNvSpPr txBox="1"/>
          <p:nvPr/>
        </p:nvSpPr>
        <p:spPr>
          <a:xfrm>
            <a:off x="1257300" y="1958637"/>
            <a:ext cx="6041400" cy="5889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4400">
                <a:solidFill>
                  <a:srgbClr val="DA543C"/>
                </a:solidFill>
                <a:latin typeface="Oswald"/>
                <a:ea typeface="Oswald"/>
                <a:cs typeface="Oswald"/>
                <a:sym typeface="Oswald"/>
              </a:rPr>
              <a:t>classroom.google.com</a:t>
            </a:r>
          </a:p>
        </p:txBody>
      </p:sp>
      <p:sp>
        <p:nvSpPr>
          <p:cNvPr id="195" name="Shape 195"/>
          <p:cNvSpPr txBox="1"/>
          <p:nvPr/>
        </p:nvSpPr>
        <p:spPr>
          <a:xfrm>
            <a:off x="1333650" y="3538400"/>
            <a:ext cx="6041400" cy="5889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a:solidFill>
                  <a:srgbClr val="666666"/>
                </a:solidFill>
                <a:latin typeface="Oswald"/>
                <a:ea typeface="Oswald"/>
                <a:cs typeface="Oswald"/>
                <a:sym typeface="Oswald"/>
              </a:rPr>
              <a:t>Code: 07zloml</a:t>
            </a:r>
          </a:p>
          <a:p>
            <a:pPr lvl="0" algn="ctr" rtl="0">
              <a:lnSpc>
                <a:spcPct val="150000"/>
              </a:lnSpc>
              <a:spcBef>
                <a:spcPts val="0"/>
              </a:spcBef>
              <a:buNone/>
            </a:pPr>
            <a:endParaRPr sz="4400">
              <a:solidFill>
                <a:srgbClr val="DA543C"/>
              </a:solidFill>
              <a:latin typeface="Oswald"/>
              <a:ea typeface="Oswald"/>
              <a:cs typeface="Oswald"/>
              <a:sym typeface="Oswald"/>
            </a:endParaRPr>
          </a:p>
        </p:txBody>
      </p:sp>
      <p:pic>
        <p:nvPicPr>
          <p:cNvPr id="196" name="Shape 196"/>
          <p:cNvPicPr preferRelativeResize="0"/>
          <p:nvPr/>
        </p:nvPicPr>
        <p:blipFill>
          <a:blip r:embed="rId4">
            <a:alphaModFix/>
          </a:blip>
          <a:stretch>
            <a:fillRect/>
          </a:stretch>
        </p:blipFill>
        <p:spPr>
          <a:xfrm>
            <a:off x="152400" y="2873825"/>
            <a:ext cx="8839200" cy="491591"/>
          </a:xfrm>
          <a:prstGeom prst="rect">
            <a:avLst/>
          </a:prstGeom>
          <a:noFill/>
          <a:ln>
            <a:noFill/>
          </a:ln>
        </p:spPr>
      </p:pic>
      <p:sp>
        <p:nvSpPr>
          <p:cNvPr id="197" name="Shape 197"/>
          <p:cNvSpPr/>
          <p:nvPr/>
        </p:nvSpPr>
        <p:spPr>
          <a:xfrm rot="3341740">
            <a:off x="7608133" y="2095251"/>
            <a:ext cx="1257300" cy="588957"/>
          </a:xfrm>
          <a:prstGeom prst="rightArrow">
            <a:avLst>
              <a:gd name="adj1" fmla="val 50000"/>
              <a:gd name="adj2" fmla="val 50000"/>
            </a:avLst>
          </a:prstGeom>
          <a:solidFill>
            <a:srgbClr val="DA543C"/>
          </a:solidFill>
          <a:ln>
            <a:noFill/>
          </a:ln>
        </p:spPr>
        <p:txBody>
          <a:bodyPr wrap="square" lIns="91425" tIns="91425" rIns="91425" bIns="91425" anchor="ctr" anchorCtr="0">
            <a:noAutofit/>
          </a:bodyPr>
          <a:lstStyle/>
          <a:p>
            <a:pPr lvl="0">
              <a:spcBef>
                <a:spcPts val="0"/>
              </a:spcBef>
              <a:buNone/>
            </a:pPr>
            <a:endParaRPr>
              <a:solidFill>
                <a:srgbClr val="DA543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543C"/>
        </a:solidFill>
        <a:effectLst/>
      </p:bgPr>
    </p:bg>
    <p:spTree>
      <p:nvGrpSpPr>
        <p:cNvPr id="1" name="Shape 201"/>
        <p:cNvGrpSpPr/>
        <p:nvPr/>
      </p:nvGrpSpPr>
      <p:grpSpPr>
        <a:xfrm>
          <a:off x="0" y="0"/>
          <a:ext cx="0" cy="0"/>
          <a:chOff x="0" y="0"/>
          <a:chExt cx="0" cy="0"/>
        </a:xfrm>
      </p:grpSpPr>
      <p:pic>
        <p:nvPicPr>
          <p:cNvPr id="202" name="Shape 202"/>
          <p:cNvPicPr preferRelativeResize="0"/>
          <p:nvPr/>
        </p:nvPicPr>
        <p:blipFill>
          <a:blip r:embed="rId3">
            <a:alphaModFix/>
          </a:blip>
          <a:stretch>
            <a:fillRect/>
          </a:stretch>
        </p:blipFill>
        <p:spPr>
          <a:xfrm>
            <a:off x="977062" y="164900"/>
            <a:ext cx="7189875" cy="4813700"/>
          </a:xfrm>
          <a:prstGeom prst="rect">
            <a:avLst/>
          </a:prstGeom>
          <a:noFill/>
          <a:ln>
            <a:noFill/>
          </a:ln>
        </p:spPr>
      </p:pic>
      <p:pic>
        <p:nvPicPr>
          <p:cNvPr id="203" name="Shape 203"/>
          <p:cNvPicPr preferRelativeResize="0"/>
          <p:nvPr/>
        </p:nvPicPr>
        <p:blipFill>
          <a:blip r:embed="rId4">
            <a:alphaModFix/>
          </a:blip>
          <a:stretch>
            <a:fillRect/>
          </a:stretch>
        </p:blipFill>
        <p:spPr>
          <a:xfrm>
            <a:off x="657225" y="995350"/>
            <a:ext cx="7829550" cy="315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02"/>
                                        </p:tgtEl>
                                      </p:cBhvr>
                                    </p:animEffect>
                                    <p:set>
                                      <p:cBhvr>
                                        <p:cTn id="7" dur="1" fill="hold">
                                          <p:stCondLst>
                                            <p:cond delay="1000"/>
                                          </p:stCondLst>
                                        </p:cTn>
                                        <p:tgtEl>
                                          <p:spTgt spid="20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07"/>
        <p:cNvGrpSpPr/>
        <p:nvPr/>
      </p:nvGrpSpPr>
      <p:grpSpPr>
        <a:xfrm>
          <a:off x="0" y="0"/>
          <a:ext cx="0" cy="0"/>
          <a:chOff x="0" y="0"/>
          <a:chExt cx="0" cy="0"/>
        </a:xfrm>
      </p:grpSpPr>
      <p:sp>
        <p:nvSpPr>
          <p:cNvPr id="208" name="Shape 208"/>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Build Your Bot</a:t>
            </a:r>
          </a:p>
        </p:txBody>
      </p:sp>
      <p:pic>
        <p:nvPicPr>
          <p:cNvPr id="209" name="Shape 209"/>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210" name="Shape 210"/>
          <p:cNvSpPr txBox="1"/>
          <p:nvPr/>
        </p:nvSpPr>
        <p:spPr>
          <a:xfrm>
            <a:off x="1095237" y="1533375"/>
            <a:ext cx="6823500" cy="732900"/>
          </a:xfrm>
          <a:prstGeom prst="rect">
            <a:avLst/>
          </a:prstGeom>
          <a:noFill/>
          <a:ln>
            <a:noFill/>
          </a:ln>
        </p:spPr>
        <p:txBody>
          <a:bodyPr wrap="square" lIns="91425" tIns="91425" rIns="91425" bIns="91425" anchor="t" anchorCtr="0">
            <a:noAutofit/>
          </a:bodyPr>
          <a:lstStyle/>
          <a:p>
            <a:pPr lvl="0" rtl="0">
              <a:lnSpc>
                <a:spcPct val="100000"/>
              </a:lnSpc>
              <a:spcBef>
                <a:spcPts val="0"/>
              </a:spcBef>
              <a:buNone/>
            </a:pPr>
            <a:r>
              <a:rPr lang="en" sz="3600">
                <a:solidFill>
                  <a:srgbClr val="DA543C"/>
                </a:solidFill>
                <a:latin typeface="Oswald"/>
                <a:ea typeface="Oswald"/>
                <a:cs typeface="Oswald"/>
                <a:sym typeface="Oswald"/>
              </a:rPr>
              <a:t>You have 30 minutes to build your bot!</a:t>
            </a:r>
          </a:p>
          <a:p>
            <a:pPr lvl="0" algn="ctr" rtl="0">
              <a:lnSpc>
                <a:spcPct val="100000"/>
              </a:lnSpc>
              <a:spcBef>
                <a:spcPts val="0"/>
              </a:spcBef>
              <a:buNone/>
            </a:pPr>
            <a:r>
              <a:rPr lang="en" sz="2400">
                <a:solidFill>
                  <a:srgbClr val="DA543C"/>
                </a:solidFill>
                <a:latin typeface="Oswald"/>
                <a:ea typeface="Oswald"/>
                <a:cs typeface="Oswald"/>
                <a:sym typeface="Oswald"/>
              </a:rPr>
              <a:t>Only need Ultrasonic and Color sensors right now.</a:t>
            </a:r>
          </a:p>
        </p:txBody>
      </p:sp>
      <p:sp>
        <p:nvSpPr>
          <p:cNvPr id="211" name="Shape 211"/>
          <p:cNvSpPr txBox="1"/>
          <p:nvPr/>
        </p:nvSpPr>
        <p:spPr>
          <a:xfrm>
            <a:off x="927362" y="989300"/>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3600" b="1">
                <a:solidFill>
                  <a:srgbClr val="007582"/>
                </a:solidFill>
                <a:latin typeface="Nothing You Could Do"/>
                <a:ea typeface="Nothing You Could Do"/>
                <a:cs typeface="Nothing You Could Do"/>
                <a:sym typeface="Nothing You Could Do"/>
              </a:rPr>
              <a:t>Challenge:</a:t>
            </a:r>
          </a:p>
        </p:txBody>
      </p:sp>
      <p:sp>
        <p:nvSpPr>
          <p:cNvPr id="212" name="Shape 212" title="Countdown timer 30 minutes">
            <a:hlinkClick r:id="rId4"/>
          </p:cNvPr>
          <p:cNvSpPr/>
          <p:nvPr/>
        </p:nvSpPr>
        <p:spPr>
          <a:xfrm>
            <a:off x="2989124" y="2670881"/>
            <a:ext cx="3035750" cy="2276818"/>
          </a:xfrm>
          <a:prstGeom prst="rect">
            <a:avLst/>
          </a:prstGeom>
          <a:blipFill>
            <a:blip r:embed="rId5">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16"/>
        <p:cNvGrpSpPr/>
        <p:nvPr/>
      </p:nvGrpSpPr>
      <p:grpSpPr>
        <a:xfrm>
          <a:off x="0" y="0"/>
          <a:ext cx="0" cy="0"/>
          <a:chOff x="0" y="0"/>
          <a:chExt cx="0" cy="0"/>
        </a:xfrm>
      </p:grpSpPr>
      <p:sp>
        <p:nvSpPr>
          <p:cNvPr id="217" name="Shape 217"/>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Ports</a:t>
            </a:r>
          </a:p>
        </p:txBody>
      </p:sp>
      <p:pic>
        <p:nvPicPr>
          <p:cNvPr id="218" name="Shape 218"/>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219" name="Shape 219"/>
          <p:cNvSpPr txBox="1"/>
          <p:nvPr/>
        </p:nvSpPr>
        <p:spPr>
          <a:xfrm>
            <a:off x="2408750" y="1267950"/>
            <a:ext cx="15372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Touch</a:t>
            </a:r>
          </a:p>
        </p:txBody>
      </p:sp>
      <p:pic>
        <p:nvPicPr>
          <p:cNvPr id="220" name="Shape 220"/>
          <p:cNvPicPr preferRelativeResize="0"/>
          <p:nvPr/>
        </p:nvPicPr>
        <p:blipFill>
          <a:blip r:embed="rId4">
            <a:alphaModFix/>
          </a:blip>
          <a:stretch>
            <a:fillRect/>
          </a:stretch>
        </p:blipFill>
        <p:spPr>
          <a:xfrm>
            <a:off x="1564475" y="1203850"/>
            <a:ext cx="762325" cy="3785874"/>
          </a:xfrm>
          <a:prstGeom prst="rect">
            <a:avLst/>
          </a:prstGeom>
          <a:noFill/>
          <a:ln>
            <a:noFill/>
          </a:ln>
        </p:spPr>
      </p:pic>
      <p:pic>
        <p:nvPicPr>
          <p:cNvPr id="221" name="Shape 221"/>
          <p:cNvPicPr preferRelativeResize="0"/>
          <p:nvPr/>
        </p:nvPicPr>
        <p:blipFill>
          <a:blip r:embed="rId5">
            <a:alphaModFix/>
          </a:blip>
          <a:stretch>
            <a:fillRect/>
          </a:stretch>
        </p:blipFill>
        <p:spPr>
          <a:xfrm>
            <a:off x="5656500" y="1203850"/>
            <a:ext cx="762324" cy="3785874"/>
          </a:xfrm>
          <a:prstGeom prst="rect">
            <a:avLst/>
          </a:prstGeom>
          <a:noFill/>
          <a:ln>
            <a:noFill/>
          </a:ln>
        </p:spPr>
      </p:pic>
      <p:sp>
        <p:nvSpPr>
          <p:cNvPr id="222" name="Shape 222"/>
          <p:cNvSpPr txBox="1"/>
          <p:nvPr/>
        </p:nvSpPr>
        <p:spPr>
          <a:xfrm>
            <a:off x="2408750" y="2277300"/>
            <a:ext cx="15372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Gyro</a:t>
            </a:r>
          </a:p>
        </p:txBody>
      </p:sp>
      <p:sp>
        <p:nvSpPr>
          <p:cNvPr id="223" name="Shape 223"/>
          <p:cNvSpPr txBox="1"/>
          <p:nvPr/>
        </p:nvSpPr>
        <p:spPr>
          <a:xfrm>
            <a:off x="2408750" y="3286650"/>
            <a:ext cx="15372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Color</a:t>
            </a:r>
          </a:p>
        </p:txBody>
      </p:sp>
      <p:sp>
        <p:nvSpPr>
          <p:cNvPr id="224" name="Shape 224"/>
          <p:cNvSpPr txBox="1"/>
          <p:nvPr/>
        </p:nvSpPr>
        <p:spPr>
          <a:xfrm>
            <a:off x="2408750" y="4296000"/>
            <a:ext cx="23760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Ultrasonic</a:t>
            </a:r>
          </a:p>
        </p:txBody>
      </p:sp>
      <p:sp>
        <p:nvSpPr>
          <p:cNvPr id="225" name="Shape 225"/>
          <p:cNvSpPr txBox="1"/>
          <p:nvPr/>
        </p:nvSpPr>
        <p:spPr>
          <a:xfrm>
            <a:off x="6550700" y="1267950"/>
            <a:ext cx="15372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Arm </a:t>
            </a:r>
          </a:p>
        </p:txBody>
      </p:sp>
      <p:sp>
        <p:nvSpPr>
          <p:cNvPr id="226" name="Shape 226"/>
          <p:cNvSpPr txBox="1"/>
          <p:nvPr/>
        </p:nvSpPr>
        <p:spPr>
          <a:xfrm>
            <a:off x="6550700" y="2277300"/>
            <a:ext cx="15372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Drive</a:t>
            </a:r>
          </a:p>
        </p:txBody>
      </p:sp>
      <p:sp>
        <p:nvSpPr>
          <p:cNvPr id="227" name="Shape 227"/>
          <p:cNvSpPr txBox="1"/>
          <p:nvPr/>
        </p:nvSpPr>
        <p:spPr>
          <a:xfrm>
            <a:off x="6550700" y="3286650"/>
            <a:ext cx="15372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Drive</a:t>
            </a:r>
          </a:p>
        </p:txBody>
      </p:sp>
      <p:sp>
        <p:nvSpPr>
          <p:cNvPr id="228" name="Shape 228"/>
          <p:cNvSpPr txBox="1"/>
          <p:nvPr/>
        </p:nvSpPr>
        <p:spPr>
          <a:xfrm>
            <a:off x="6550700" y="4236950"/>
            <a:ext cx="15372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3600">
                <a:solidFill>
                  <a:srgbClr val="666666"/>
                </a:solidFill>
                <a:latin typeface="Oswald"/>
                <a:ea typeface="Oswald"/>
                <a:cs typeface="Oswald"/>
                <a:sym typeface="Oswald"/>
              </a:rPr>
              <a:t>Extra</a:t>
            </a:r>
          </a:p>
        </p:txBody>
      </p:sp>
      <p:sp>
        <p:nvSpPr>
          <p:cNvPr id="229" name="Shape 229"/>
          <p:cNvSpPr txBox="1"/>
          <p:nvPr/>
        </p:nvSpPr>
        <p:spPr>
          <a:xfrm rot="-5400000">
            <a:off x="-671550" y="2435800"/>
            <a:ext cx="2848200" cy="10095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b="1">
                <a:solidFill>
                  <a:srgbClr val="067C82"/>
                </a:solidFill>
                <a:latin typeface="Nothing You Could Do"/>
                <a:ea typeface="Nothing You Could Do"/>
                <a:cs typeface="Nothing You Could Do"/>
                <a:sym typeface="Nothing You Could Do"/>
              </a:rPr>
              <a:t>Sensors</a:t>
            </a:r>
          </a:p>
        </p:txBody>
      </p:sp>
      <p:sp>
        <p:nvSpPr>
          <p:cNvPr id="230" name="Shape 230"/>
          <p:cNvSpPr txBox="1"/>
          <p:nvPr/>
        </p:nvSpPr>
        <p:spPr>
          <a:xfrm rot="-5400000">
            <a:off x="3446175" y="2435800"/>
            <a:ext cx="2848200" cy="1009500"/>
          </a:xfrm>
          <a:prstGeom prst="rect">
            <a:avLst/>
          </a:prstGeom>
          <a:noFill/>
          <a:ln>
            <a:noFill/>
          </a:ln>
        </p:spPr>
        <p:txBody>
          <a:bodyPr wrap="square" lIns="91425" tIns="91425" rIns="91425" bIns="91425" anchor="t" anchorCtr="0">
            <a:noAutofit/>
          </a:bodyPr>
          <a:lstStyle/>
          <a:p>
            <a:pPr lvl="0" algn="ctr" rtl="0">
              <a:spcBef>
                <a:spcPts val="0"/>
              </a:spcBef>
              <a:buNone/>
            </a:pPr>
            <a:r>
              <a:rPr lang="en" sz="6000" b="1">
                <a:solidFill>
                  <a:srgbClr val="DA543C"/>
                </a:solidFill>
                <a:latin typeface="Nothing You Could Do"/>
                <a:ea typeface="Nothing You Could Do"/>
                <a:cs typeface="Nothing You Could Do"/>
                <a:sym typeface="Nothing You Could Do"/>
              </a:rPr>
              <a:t>Motors</a:t>
            </a:r>
          </a:p>
        </p:txBody>
      </p:sp>
      <p:sp>
        <p:nvSpPr>
          <p:cNvPr id="231" name="Shape 231"/>
          <p:cNvSpPr txBox="1"/>
          <p:nvPr/>
        </p:nvSpPr>
        <p:spPr>
          <a:xfrm rot="-5400000">
            <a:off x="4666425" y="2585950"/>
            <a:ext cx="1701300" cy="7092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2400">
                <a:solidFill>
                  <a:srgbClr val="DA543C"/>
                </a:solidFill>
                <a:latin typeface="Oswald"/>
                <a:ea typeface="Oswald"/>
                <a:cs typeface="Oswald"/>
                <a:sym typeface="Oswald"/>
              </a:rPr>
              <a:t>Output Ports</a:t>
            </a:r>
          </a:p>
        </p:txBody>
      </p:sp>
      <p:sp>
        <p:nvSpPr>
          <p:cNvPr id="232" name="Shape 232"/>
          <p:cNvSpPr txBox="1"/>
          <p:nvPr/>
        </p:nvSpPr>
        <p:spPr>
          <a:xfrm rot="-5400000">
            <a:off x="530375" y="2585937"/>
            <a:ext cx="1701300" cy="7092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2400">
                <a:solidFill>
                  <a:srgbClr val="067C82"/>
                </a:solidFill>
                <a:latin typeface="Oswald"/>
                <a:ea typeface="Oswald"/>
                <a:cs typeface="Oswald"/>
                <a:sym typeface="Oswald"/>
              </a:rPr>
              <a:t>Input Ports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36"/>
        <p:cNvGrpSpPr/>
        <p:nvPr/>
      </p:nvGrpSpPr>
      <p:grpSpPr>
        <a:xfrm>
          <a:off x="0" y="0"/>
          <a:ext cx="0" cy="0"/>
          <a:chOff x="0" y="0"/>
          <a:chExt cx="0" cy="0"/>
        </a:xfrm>
      </p:grpSpPr>
      <p:sp>
        <p:nvSpPr>
          <p:cNvPr id="237" name="Shape 237"/>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Ports</a:t>
            </a:r>
          </a:p>
        </p:txBody>
      </p:sp>
      <p:pic>
        <p:nvPicPr>
          <p:cNvPr id="238" name="Shape 238"/>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39" name="Shape 239"/>
          <p:cNvPicPr preferRelativeResize="0"/>
          <p:nvPr/>
        </p:nvPicPr>
        <p:blipFill rotWithShape="1">
          <a:blip r:embed="rId4">
            <a:alphaModFix/>
          </a:blip>
          <a:srcRect/>
          <a:stretch/>
        </p:blipFill>
        <p:spPr>
          <a:xfrm>
            <a:off x="1676225" y="768050"/>
            <a:ext cx="5294050" cy="4257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43"/>
        <p:cNvGrpSpPr/>
        <p:nvPr/>
      </p:nvGrpSpPr>
      <p:grpSpPr>
        <a:xfrm>
          <a:off x="0" y="0"/>
          <a:ext cx="0" cy="0"/>
          <a:chOff x="0" y="0"/>
          <a:chExt cx="0" cy="0"/>
        </a:xfrm>
      </p:grpSpPr>
      <p:sp>
        <p:nvSpPr>
          <p:cNvPr id="244" name="Shape 244"/>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Interface</a:t>
            </a:r>
          </a:p>
        </p:txBody>
      </p:sp>
      <p:pic>
        <p:nvPicPr>
          <p:cNvPr id="245" name="Shape 245"/>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46" name="Shape 246"/>
          <p:cNvPicPr preferRelativeResize="0"/>
          <p:nvPr/>
        </p:nvPicPr>
        <p:blipFill>
          <a:blip r:embed="rId4">
            <a:alphaModFix/>
          </a:blip>
          <a:stretch>
            <a:fillRect/>
          </a:stretch>
        </p:blipFill>
        <p:spPr>
          <a:xfrm>
            <a:off x="1206601" y="899075"/>
            <a:ext cx="6432899" cy="410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50"/>
        <p:cNvGrpSpPr/>
        <p:nvPr/>
      </p:nvGrpSpPr>
      <p:grpSpPr>
        <a:xfrm>
          <a:off x="0" y="0"/>
          <a:ext cx="0" cy="0"/>
          <a:chOff x="0" y="0"/>
          <a:chExt cx="0" cy="0"/>
        </a:xfrm>
      </p:grpSpPr>
      <p:sp>
        <p:nvSpPr>
          <p:cNvPr id="251" name="Shape 251"/>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Interface</a:t>
            </a:r>
          </a:p>
        </p:txBody>
      </p:sp>
      <p:pic>
        <p:nvPicPr>
          <p:cNvPr id="252" name="Shape 252"/>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53" name="Shape 253"/>
          <p:cNvPicPr preferRelativeResize="0"/>
          <p:nvPr/>
        </p:nvPicPr>
        <p:blipFill rotWithShape="1">
          <a:blip r:embed="rId4">
            <a:alphaModFix/>
          </a:blip>
          <a:srcRect t="5338"/>
          <a:stretch/>
        </p:blipFill>
        <p:spPr>
          <a:xfrm>
            <a:off x="1882050" y="972949"/>
            <a:ext cx="5081999" cy="40012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582"/>
        </a:solidFill>
        <a:effectLst/>
      </p:bgPr>
    </p:bg>
    <p:spTree>
      <p:nvGrpSpPr>
        <p:cNvPr id="1" name="Shape 257"/>
        <p:cNvGrpSpPr/>
        <p:nvPr/>
      </p:nvGrpSpPr>
      <p:grpSpPr>
        <a:xfrm>
          <a:off x="0" y="0"/>
          <a:ext cx="0" cy="0"/>
          <a:chOff x="0" y="0"/>
          <a:chExt cx="0" cy="0"/>
        </a:xfrm>
      </p:grpSpPr>
      <p:pic>
        <p:nvPicPr>
          <p:cNvPr id="258" name="Shape 258"/>
          <p:cNvPicPr preferRelativeResize="0"/>
          <p:nvPr/>
        </p:nvPicPr>
        <p:blipFill>
          <a:blip r:embed="rId3">
            <a:alphaModFix/>
          </a:blip>
          <a:stretch>
            <a:fillRect/>
          </a:stretch>
        </p:blipFill>
        <p:spPr>
          <a:xfrm>
            <a:off x="239499" y="212162"/>
            <a:ext cx="8665000" cy="4719174"/>
          </a:xfrm>
          <a:prstGeom prst="rect">
            <a:avLst/>
          </a:prstGeom>
          <a:noFill/>
          <a:ln>
            <a:noFill/>
          </a:ln>
        </p:spPr>
      </p:pic>
      <p:pic>
        <p:nvPicPr>
          <p:cNvPr id="259" name="Shape 259"/>
          <p:cNvPicPr preferRelativeResize="0"/>
          <p:nvPr/>
        </p:nvPicPr>
        <p:blipFill>
          <a:blip r:embed="rId4">
            <a:alphaModFix/>
          </a:blip>
          <a:stretch>
            <a:fillRect/>
          </a:stretch>
        </p:blipFill>
        <p:spPr>
          <a:xfrm>
            <a:off x="657225" y="995362"/>
            <a:ext cx="7829550" cy="315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58"/>
                                        </p:tgtEl>
                                      </p:cBhvr>
                                    </p:animEffect>
                                    <p:set>
                                      <p:cBhvr>
                                        <p:cTn id="7" dur="1" fill="hold">
                                          <p:stCondLst>
                                            <p:cond delay="1000"/>
                                          </p:stCondLst>
                                        </p:cTn>
                                        <p:tgtEl>
                                          <p:spTgt spid="25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63"/>
        <p:cNvGrpSpPr/>
        <p:nvPr/>
      </p:nvGrpSpPr>
      <p:grpSpPr>
        <a:xfrm>
          <a:off x="0" y="0"/>
          <a:ext cx="0" cy="0"/>
          <a:chOff x="0" y="0"/>
          <a:chExt cx="0" cy="0"/>
        </a:xfrm>
      </p:grpSpPr>
      <p:sp>
        <p:nvSpPr>
          <p:cNvPr id="264" name="Shape 264"/>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Programming</a:t>
            </a:r>
          </a:p>
        </p:txBody>
      </p:sp>
      <p:pic>
        <p:nvPicPr>
          <p:cNvPr id="265" name="Shape 265"/>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66" name="Shape 266"/>
          <p:cNvPicPr preferRelativeResize="0"/>
          <p:nvPr/>
        </p:nvPicPr>
        <p:blipFill>
          <a:blip r:embed="rId4">
            <a:alphaModFix/>
          </a:blip>
          <a:stretch>
            <a:fillRect/>
          </a:stretch>
        </p:blipFill>
        <p:spPr>
          <a:xfrm>
            <a:off x="1131675" y="897250"/>
            <a:ext cx="6136825" cy="4193249"/>
          </a:xfrm>
          <a:prstGeom prst="rect">
            <a:avLst/>
          </a:prstGeom>
          <a:noFill/>
          <a:ln>
            <a:noFill/>
          </a:ln>
        </p:spPr>
      </p:pic>
      <p:sp>
        <p:nvSpPr>
          <p:cNvPr id="267" name="Shape 267"/>
          <p:cNvSpPr txBox="1"/>
          <p:nvPr/>
        </p:nvSpPr>
        <p:spPr>
          <a:xfrm>
            <a:off x="2313650" y="966750"/>
            <a:ext cx="1449600" cy="360300"/>
          </a:xfrm>
          <a:prstGeom prst="rect">
            <a:avLst/>
          </a:prstGeom>
          <a:solidFill>
            <a:srgbClr val="DA543C"/>
          </a:solidFill>
          <a:ln>
            <a:noFill/>
          </a:ln>
        </p:spPr>
        <p:txBody>
          <a:bodyPr wrap="square" lIns="91425" tIns="91425" rIns="91425" bIns="91425" anchor="t" anchorCtr="0">
            <a:noAutofit/>
          </a:bodyPr>
          <a:lstStyle/>
          <a:p>
            <a:pPr lvl="0" algn="ctr">
              <a:spcBef>
                <a:spcPts val="0"/>
              </a:spcBef>
              <a:buNone/>
            </a:pPr>
            <a:r>
              <a:rPr lang="en" b="1">
                <a:solidFill>
                  <a:srgbClr val="FFFFFF"/>
                </a:solidFill>
                <a:latin typeface="Oswald"/>
                <a:ea typeface="Oswald"/>
                <a:cs typeface="Oswald"/>
                <a:sym typeface="Oswald"/>
              </a:rPr>
              <a:t>Project/Program</a:t>
            </a:r>
          </a:p>
        </p:txBody>
      </p:sp>
      <p:sp>
        <p:nvSpPr>
          <p:cNvPr id="268" name="Shape 268"/>
          <p:cNvSpPr txBox="1"/>
          <p:nvPr/>
        </p:nvSpPr>
        <p:spPr>
          <a:xfrm>
            <a:off x="5256250" y="2886600"/>
            <a:ext cx="1449600" cy="360300"/>
          </a:xfrm>
          <a:prstGeom prst="rect">
            <a:avLst/>
          </a:prstGeom>
          <a:solidFill>
            <a:srgbClr val="DA543C"/>
          </a:solidFill>
          <a:ln>
            <a:noFill/>
          </a:ln>
        </p:spPr>
        <p:txBody>
          <a:bodyPr wrap="square" lIns="91425" tIns="91425" rIns="91425" bIns="91425" anchor="t" anchorCtr="0">
            <a:noAutofit/>
          </a:bodyPr>
          <a:lstStyle/>
          <a:p>
            <a:pPr lvl="0" algn="ctr" rtl="0">
              <a:spcBef>
                <a:spcPts val="0"/>
              </a:spcBef>
              <a:buNone/>
            </a:pPr>
            <a:r>
              <a:rPr lang="en" b="1">
                <a:solidFill>
                  <a:srgbClr val="FFFFFF"/>
                </a:solidFill>
                <a:latin typeface="Oswald"/>
                <a:ea typeface="Oswald"/>
                <a:cs typeface="Oswald"/>
                <a:sym typeface="Oswald"/>
              </a:rPr>
              <a:t>Content Editor</a:t>
            </a:r>
          </a:p>
        </p:txBody>
      </p:sp>
      <p:sp>
        <p:nvSpPr>
          <p:cNvPr id="269" name="Shape 269"/>
          <p:cNvSpPr txBox="1"/>
          <p:nvPr/>
        </p:nvSpPr>
        <p:spPr>
          <a:xfrm>
            <a:off x="2745650" y="4369575"/>
            <a:ext cx="819000" cy="360300"/>
          </a:xfrm>
          <a:prstGeom prst="rect">
            <a:avLst/>
          </a:prstGeom>
          <a:solidFill>
            <a:srgbClr val="DA543C"/>
          </a:solidFill>
          <a:ln>
            <a:noFill/>
          </a:ln>
        </p:spPr>
        <p:txBody>
          <a:bodyPr wrap="square" lIns="91425" tIns="91425" rIns="91425" bIns="91425" anchor="t" anchorCtr="0">
            <a:noAutofit/>
          </a:bodyPr>
          <a:lstStyle/>
          <a:p>
            <a:pPr lvl="0" algn="ctr" rtl="0">
              <a:spcBef>
                <a:spcPts val="0"/>
              </a:spcBef>
              <a:buNone/>
            </a:pPr>
            <a:r>
              <a:rPr lang="en" b="1">
                <a:solidFill>
                  <a:srgbClr val="FFFFFF"/>
                </a:solidFill>
                <a:latin typeface="Oswald"/>
                <a:ea typeface="Oswald"/>
                <a:cs typeface="Oswald"/>
                <a:sym typeface="Oswald"/>
              </a:rPr>
              <a:t>Palette</a:t>
            </a:r>
          </a:p>
        </p:txBody>
      </p:sp>
      <p:sp>
        <p:nvSpPr>
          <p:cNvPr id="270" name="Shape 270"/>
          <p:cNvSpPr txBox="1"/>
          <p:nvPr/>
        </p:nvSpPr>
        <p:spPr>
          <a:xfrm>
            <a:off x="5483250" y="4591475"/>
            <a:ext cx="1351800" cy="360300"/>
          </a:xfrm>
          <a:prstGeom prst="rect">
            <a:avLst/>
          </a:prstGeom>
          <a:solidFill>
            <a:srgbClr val="DA543C"/>
          </a:solidFill>
          <a:ln>
            <a:noFill/>
          </a:ln>
        </p:spPr>
        <p:txBody>
          <a:bodyPr wrap="square" lIns="91425" tIns="91425" rIns="91425" bIns="91425" anchor="t" anchorCtr="0">
            <a:noAutofit/>
          </a:bodyPr>
          <a:lstStyle/>
          <a:p>
            <a:pPr lvl="0" algn="ctr" rtl="0">
              <a:spcBef>
                <a:spcPts val="0"/>
              </a:spcBef>
              <a:buNone/>
            </a:pPr>
            <a:r>
              <a:rPr lang="en" b="1">
                <a:solidFill>
                  <a:srgbClr val="FFFFFF"/>
                </a:solidFill>
                <a:latin typeface="Oswald"/>
                <a:ea typeface="Oswald"/>
                <a:cs typeface="Oswald"/>
                <a:sym typeface="Oswald"/>
              </a:rPr>
              <a:t>Hardware Page</a:t>
            </a:r>
          </a:p>
        </p:txBody>
      </p:sp>
      <p:sp>
        <p:nvSpPr>
          <p:cNvPr id="271" name="Shape 271"/>
          <p:cNvSpPr txBox="1"/>
          <p:nvPr/>
        </p:nvSpPr>
        <p:spPr>
          <a:xfrm>
            <a:off x="2444750" y="2926775"/>
            <a:ext cx="1817100" cy="426600"/>
          </a:xfrm>
          <a:prstGeom prst="rect">
            <a:avLst/>
          </a:prstGeom>
          <a:solidFill>
            <a:srgbClr val="DA543C"/>
          </a:solidFill>
          <a:ln>
            <a:noFill/>
          </a:ln>
        </p:spPr>
        <p:txBody>
          <a:bodyPr wrap="square" lIns="91425" tIns="91425" rIns="91425" bIns="91425" anchor="t" anchorCtr="0">
            <a:noAutofit/>
          </a:bodyPr>
          <a:lstStyle/>
          <a:p>
            <a:pPr lvl="0" algn="ctr" rtl="0">
              <a:spcBef>
                <a:spcPts val="0"/>
              </a:spcBef>
              <a:buNone/>
            </a:pPr>
            <a:r>
              <a:rPr lang="en" b="1">
                <a:solidFill>
                  <a:srgbClr val="FFFFFF"/>
                </a:solidFill>
                <a:latin typeface="Oswald"/>
                <a:ea typeface="Oswald"/>
                <a:cs typeface="Oswald"/>
                <a:sym typeface="Oswald"/>
              </a:rPr>
              <a:t>Programming Canvas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8"/>
                                        </p:tgtEl>
                                        <p:attrNameLst>
                                          <p:attrName>style.visibility</p:attrName>
                                        </p:attrNameLst>
                                      </p:cBhvr>
                                      <p:to>
                                        <p:strVal val="visible"/>
                                      </p:to>
                                    </p:set>
                                    <p:animEffect transition="in" filter="fade">
                                      <p:cBhvr>
                                        <p:cTn id="11" dur="1000"/>
                                        <p:tgtEl>
                                          <p:spTgt spid="26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9"/>
                                        </p:tgtEl>
                                        <p:attrNameLst>
                                          <p:attrName>style.visibility</p:attrName>
                                        </p:attrNameLst>
                                      </p:cBhvr>
                                      <p:to>
                                        <p:strVal val="visible"/>
                                      </p:to>
                                    </p:set>
                                    <p:animEffect transition="in" filter="fade">
                                      <p:cBhvr>
                                        <p:cTn id="16" dur="1000"/>
                                        <p:tgtEl>
                                          <p:spTgt spid="26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1"/>
                                        </p:tgtEl>
                                        <p:attrNameLst>
                                          <p:attrName>style.visibility</p:attrName>
                                        </p:attrNameLst>
                                      </p:cBhvr>
                                      <p:to>
                                        <p:strVal val="visible"/>
                                      </p:to>
                                    </p:set>
                                    <p:animEffect transition="in" filter="fade">
                                      <p:cBhvr>
                                        <p:cTn id="21" dur="1000"/>
                                        <p:tgtEl>
                                          <p:spTgt spid="2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0"/>
                                        </p:tgtEl>
                                        <p:attrNameLst>
                                          <p:attrName>style.visibility</p:attrName>
                                        </p:attrNameLst>
                                      </p:cBhvr>
                                      <p:to>
                                        <p:strVal val="visible"/>
                                      </p:to>
                                    </p:set>
                                    <p:animEffect transition="in" filter="fade">
                                      <p:cBhvr>
                                        <p:cTn id="26"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75"/>
        <p:cNvGrpSpPr/>
        <p:nvPr/>
      </p:nvGrpSpPr>
      <p:grpSpPr>
        <a:xfrm>
          <a:off x="0" y="0"/>
          <a:ext cx="0" cy="0"/>
          <a:chOff x="0" y="0"/>
          <a:chExt cx="0" cy="0"/>
        </a:xfrm>
      </p:grpSpPr>
      <p:sp>
        <p:nvSpPr>
          <p:cNvPr id="276" name="Shape 276"/>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Programming</a:t>
            </a:r>
          </a:p>
        </p:txBody>
      </p:sp>
      <p:pic>
        <p:nvPicPr>
          <p:cNvPr id="277" name="Shape 277"/>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78" name="Shape 278"/>
          <p:cNvPicPr preferRelativeResize="0"/>
          <p:nvPr/>
        </p:nvPicPr>
        <p:blipFill>
          <a:blip r:embed="rId4">
            <a:alphaModFix/>
          </a:blip>
          <a:stretch>
            <a:fillRect/>
          </a:stretch>
        </p:blipFill>
        <p:spPr>
          <a:xfrm>
            <a:off x="1884950" y="1052675"/>
            <a:ext cx="5076200" cy="39771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7812200" y="3813018"/>
            <a:ext cx="1203549" cy="1258256"/>
          </a:xfrm>
          <a:prstGeom prst="rect">
            <a:avLst/>
          </a:prstGeom>
          <a:noFill/>
          <a:ln>
            <a:noFill/>
          </a:ln>
        </p:spPr>
      </p:pic>
      <p:sp>
        <p:nvSpPr>
          <p:cNvPr id="66" name="Shape 66" title="ROBOTICS-PROMO.mp4">
            <a:hlinkClick r:id="rId4"/>
          </p:cNvPr>
          <p:cNvSpPr/>
          <p:nvPr/>
        </p:nvSpPr>
        <p:spPr>
          <a:xfrm>
            <a:off x="911625" y="271562"/>
            <a:ext cx="6900574" cy="4600383"/>
          </a:xfrm>
          <a:prstGeom prst="rect">
            <a:avLst/>
          </a:prstGeom>
          <a:blipFill>
            <a:blip r:embed="rId5">
              <a:alphaModFix/>
            </a:blip>
            <a:stretch>
              <a:fillRect/>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82"/>
        <p:cNvGrpSpPr/>
        <p:nvPr/>
      </p:nvGrpSpPr>
      <p:grpSpPr>
        <a:xfrm>
          <a:off x="0" y="0"/>
          <a:ext cx="0" cy="0"/>
          <a:chOff x="0" y="0"/>
          <a:chExt cx="0" cy="0"/>
        </a:xfrm>
      </p:grpSpPr>
      <p:sp>
        <p:nvSpPr>
          <p:cNvPr id="283" name="Shape 283"/>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Programming</a:t>
            </a:r>
          </a:p>
        </p:txBody>
      </p:sp>
      <p:pic>
        <p:nvPicPr>
          <p:cNvPr id="284" name="Shape 284"/>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85" name="Shape 285"/>
          <p:cNvPicPr preferRelativeResize="0"/>
          <p:nvPr/>
        </p:nvPicPr>
        <p:blipFill>
          <a:blip r:embed="rId4">
            <a:alphaModFix/>
          </a:blip>
          <a:stretch>
            <a:fillRect/>
          </a:stretch>
        </p:blipFill>
        <p:spPr>
          <a:xfrm>
            <a:off x="1972975" y="933350"/>
            <a:ext cx="5055624" cy="4103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89"/>
        <p:cNvGrpSpPr/>
        <p:nvPr/>
      </p:nvGrpSpPr>
      <p:grpSpPr>
        <a:xfrm>
          <a:off x="0" y="0"/>
          <a:ext cx="0" cy="0"/>
          <a:chOff x="0" y="0"/>
          <a:chExt cx="0" cy="0"/>
        </a:xfrm>
      </p:grpSpPr>
      <p:sp>
        <p:nvSpPr>
          <p:cNvPr id="290" name="Shape 290"/>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Programming</a:t>
            </a:r>
          </a:p>
        </p:txBody>
      </p:sp>
      <p:pic>
        <p:nvPicPr>
          <p:cNvPr id="291" name="Shape 291"/>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92" name="Shape 292"/>
          <p:cNvPicPr preferRelativeResize="0"/>
          <p:nvPr/>
        </p:nvPicPr>
        <p:blipFill>
          <a:blip r:embed="rId4">
            <a:alphaModFix/>
          </a:blip>
          <a:stretch>
            <a:fillRect/>
          </a:stretch>
        </p:blipFill>
        <p:spPr>
          <a:xfrm>
            <a:off x="1997187" y="992425"/>
            <a:ext cx="4851724" cy="4022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296"/>
        <p:cNvGrpSpPr/>
        <p:nvPr/>
      </p:nvGrpSpPr>
      <p:grpSpPr>
        <a:xfrm>
          <a:off x="0" y="0"/>
          <a:ext cx="0" cy="0"/>
          <a:chOff x="0" y="0"/>
          <a:chExt cx="0" cy="0"/>
        </a:xfrm>
      </p:grpSpPr>
      <p:sp>
        <p:nvSpPr>
          <p:cNvPr id="297" name="Shape 297"/>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Programming</a:t>
            </a:r>
          </a:p>
        </p:txBody>
      </p:sp>
      <p:pic>
        <p:nvPicPr>
          <p:cNvPr id="298" name="Shape 298"/>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299" name="Shape 299"/>
          <p:cNvPicPr preferRelativeResize="0"/>
          <p:nvPr/>
        </p:nvPicPr>
        <p:blipFill>
          <a:blip r:embed="rId4">
            <a:alphaModFix/>
          </a:blip>
          <a:stretch>
            <a:fillRect/>
          </a:stretch>
        </p:blipFill>
        <p:spPr>
          <a:xfrm>
            <a:off x="1902475" y="958175"/>
            <a:ext cx="5041149" cy="4032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03"/>
        <p:cNvGrpSpPr/>
        <p:nvPr/>
      </p:nvGrpSpPr>
      <p:grpSpPr>
        <a:xfrm>
          <a:off x="0" y="0"/>
          <a:ext cx="0" cy="0"/>
          <a:chOff x="0" y="0"/>
          <a:chExt cx="0" cy="0"/>
        </a:xfrm>
      </p:grpSpPr>
      <p:sp>
        <p:nvSpPr>
          <p:cNvPr id="304" name="Shape 304"/>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EV3 Programming</a:t>
            </a:r>
          </a:p>
        </p:txBody>
      </p:sp>
      <p:pic>
        <p:nvPicPr>
          <p:cNvPr id="305" name="Shape 305"/>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306" name="Shape 306"/>
          <p:cNvPicPr preferRelativeResize="0"/>
          <p:nvPr/>
        </p:nvPicPr>
        <p:blipFill>
          <a:blip r:embed="rId4">
            <a:alphaModFix/>
          </a:blip>
          <a:stretch>
            <a:fillRect/>
          </a:stretch>
        </p:blipFill>
        <p:spPr>
          <a:xfrm>
            <a:off x="1693225" y="1052675"/>
            <a:ext cx="4940285" cy="3972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10"/>
        <p:cNvGrpSpPr/>
        <p:nvPr/>
      </p:nvGrpSpPr>
      <p:grpSpPr>
        <a:xfrm>
          <a:off x="0" y="0"/>
          <a:ext cx="0" cy="0"/>
          <a:chOff x="0" y="0"/>
          <a:chExt cx="0" cy="0"/>
        </a:xfrm>
      </p:grpSpPr>
      <p:sp>
        <p:nvSpPr>
          <p:cNvPr id="311" name="Shape 311"/>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12" name="Shape 312"/>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313" name="Shape 313"/>
          <p:cNvPicPr preferRelativeResize="0"/>
          <p:nvPr/>
        </p:nvPicPr>
        <p:blipFill>
          <a:blip r:embed="rId4">
            <a:alphaModFix/>
          </a:blip>
          <a:stretch>
            <a:fillRect/>
          </a:stretch>
        </p:blipFill>
        <p:spPr>
          <a:xfrm>
            <a:off x="1627462" y="1852625"/>
            <a:ext cx="5591175" cy="1866900"/>
          </a:xfrm>
          <a:prstGeom prst="rect">
            <a:avLst/>
          </a:prstGeom>
          <a:noFill/>
          <a:ln>
            <a:noFill/>
          </a:ln>
        </p:spPr>
      </p:pic>
      <p:sp>
        <p:nvSpPr>
          <p:cNvPr id="314" name="Shape 314"/>
          <p:cNvSpPr txBox="1"/>
          <p:nvPr/>
        </p:nvSpPr>
        <p:spPr>
          <a:xfrm rot="-5400000">
            <a:off x="3204500" y="3863175"/>
            <a:ext cx="8190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Mode</a:t>
            </a:r>
          </a:p>
          <a:p>
            <a:pPr lvl="0" algn="ctr" rtl="0">
              <a:spcBef>
                <a:spcPts val="0"/>
              </a:spcBef>
              <a:buNone/>
            </a:pPr>
            <a:endParaRPr b="1">
              <a:solidFill>
                <a:srgbClr val="FFFFFF"/>
              </a:solidFill>
              <a:latin typeface="Oswald"/>
              <a:ea typeface="Oswald"/>
              <a:cs typeface="Oswald"/>
              <a:sym typeface="Oswald"/>
            </a:endParaRPr>
          </a:p>
        </p:txBody>
      </p:sp>
      <p:sp>
        <p:nvSpPr>
          <p:cNvPr id="315" name="Shape 315"/>
          <p:cNvSpPr txBox="1"/>
          <p:nvPr/>
        </p:nvSpPr>
        <p:spPr>
          <a:xfrm>
            <a:off x="1799350" y="1492325"/>
            <a:ext cx="12573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Start Block</a:t>
            </a:r>
          </a:p>
        </p:txBody>
      </p:sp>
      <p:sp>
        <p:nvSpPr>
          <p:cNvPr id="316" name="Shape 316"/>
          <p:cNvSpPr txBox="1"/>
          <p:nvPr/>
        </p:nvSpPr>
        <p:spPr>
          <a:xfrm>
            <a:off x="4078250" y="1492325"/>
            <a:ext cx="20178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Move Steering Block</a:t>
            </a:r>
          </a:p>
        </p:txBody>
      </p:sp>
      <p:sp>
        <p:nvSpPr>
          <p:cNvPr id="317" name="Shape 317"/>
          <p:cNvSpPr txBox="1"/>
          <p:nvPr/>
        </p:nvSpPr>
        <p:spPr>
          <a:xfrm rot="-5400000">
            <a:off x="3903025" y="3795200"/>
            <a:ext cx="10401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Steering</a:t>
            </a:r>
          </a:p>
          <a:p>
            <a:pPr lvl="0" algn="ctr" rtl="0">
              <a:spcBef>
                <a:spcPts val="0"/>
              </a:spcBef>
              <a:buNone/>
            </a:pPr>
            <a:endParaRPr b="1">
              <a:solidFill>
                <a:srgbClr val="FFFFFF"/>
              </a:solidFill>
              <a:latin typeface="Oswald"/>
              <a:ea typeface="Oswald"/>
              <a:cs typeface="Oswald"/>
              <a:sym typeface="Oswald"/>
            </a:endParaRPr>
          </a:p>
        </p:txBody>
      </p:sp>
      <p:sp>
        <p:nvSpPr>
          <p:cNvPr id="318" name="Shape 318"/>
          <p:cNvSpPr txBox="1"/>
          <p:nvPr/>
        </p:nvSpPr>
        <p:spPr>
          <a:xfrm rot="-5400000">
            <a:off x="4677650" y="3684650"/>
            <a:ext cx="8190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Power</a:t>
            </a:r>
          </a:p>
          <a:p>
            <a:pPr lvl="0" algn="ctr" rtl="0">
              <a:spcBef>
                <a:spcPts val="0"/>
              </a:spcBef>
              <a:buNone/>
            </a:pPr>
            <a:endParaRPr b="1">
              <a:solidFill>
                <a:srgbClr val="FFFFFF"/>
              </a:solidFill>
              <a:latin typeface="Oswald"/>
              <a:ea typeface="Oswald"/>
              <a:cs typeface="Oswald"/>
              <a:sym typeface="Oswald"/>
            </a:endParaRPr>
          </a:p>
        </p:txBody>
      </p:sp>
      <p:sp>
        <p:nvSpPr>
          <p:cNvPr id="319" name="Shape 319"/>
          <p:cNvSpPr txBox="1"/>
          <p:nvPr/>
        </p:nvSpPr>
        <p:spPr>
          <a:xfrm rot="-5400000">
            <a:off x="5098825" y="3877950"/>
            <a:ext cx="12054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 of ________</a:t>
            </a:r>
          </a:p>
          <a:p>
            <a:pPr lvl="0" algn="ctr" rtl="0">
              <a:spcBef>
                <a:spcPts val="0"/>
              </a:spcBef>
              <a:buNone/>
            </a:pPr>
            <a:endParaRPr b="1">
              <a:solidFill>
                <a:srgbClr val="FFFFFF"/>
              </a:solidFill>
              <a:latin typeface="Oswald"/>
              <a:ea typeface="Oswald"/>
              <a:cs typeface="Oswald"/>
              <a:sym typeface="Oswald"/>
            </a:endParaRPr>
          </a:p>
        </p:txBody>
      </p:sp>
      <p:sp>
        <p:nvSpPr>
          <p:cNvPr id="320" name="Shape 320"/>
          <p:cNvSpPr txBox="1"/>
          <p:nvPr/>
        </p:nvSpPr>
        <p:spPr>
          <a:xfrm rot="-5400000">
            <a:off x="5906400" y="3684650"/>
            <a:ext cx="8190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Brake</a:t>
            </a:r>
          </a:p>
          <a:p>
            <a:pPr lvl="0" algn="ctr" rtl="0">
              <a:spcBef>
                <a:spcPts val="0"/>
              </a:spcBef>
              <a:buNone/>
            </a:pPr>
            <a:endParaRPr b="1">
              <a:solidFill>
                <a:srgbClr val="FFFFFF"/>
              </a:solidFill>
              <a:latin typeface="Oswald"/>
              <a:ea typeface="Oswald"/>
              <a:cs typeface="Oswald"/>
              <a:sym typeface="Oswald"/>
            </a:endParaRPr>
          </a:p>
        </p:txBody>
      </p:sp>
      <p:sp>
        <p:nvSpPr>
          <p:cNvPr id="321" name="Shape 321"/>
          <p:cNvSpPr txBox="1"/>
          <p:nvPr/>
        </p:nvSpPr>
        <p:spPr>
          <a:xfrm>
            <a:off x="6741150" y="1639975"/>
            <a:ext cx="11742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Motor 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
                                        </p:tgtEl>
                                        <p:attrNameLst>
                                          <p:attrName>style.visibility</p:attrName>
                                        </p:attrNameLst>
                                      </p:cBhvr>
                                      <p:to>
                                        <p:strVal val="visible"/>
                                      </p:to>
                                    </p:set>
                                    <p:animEffect transition="in" filter="fade">
                                      <p:cBhvr>
                                        <p:cTn id="12" dur="1000"/>
                                        <p:tgtEl>
                                          <p:spTgt spid="3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1"/>
                                        </p:tgtEl>
                                        <p:attrNameLst>
                                          <p:attrName>style.visibility</p:attrName>
                                        </p:attrNameLst>
                                      </p:cBhvr>
                                      <p:to>
                                        <p:strVal val="visible"/>
                                      </p:to>
                                    </p:set>
                                    <p:animEffect transition="in" filter="fade">
                                      <p:cBhvr>
                                        <p:cTn id="17" dur="1000"/>
                                        <p:tgtEl>
                                          <p:spTgt spid="3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7"/>
                                        </p:tgtEl>
                                        <p:attrNameLst>
                                          <p:attrName>style.visibility</p:attrName>
                                        </p:attrNameLst>
                                      </p:cBhvr>
                                      <p:to>
                                        <p:strVal val="visible"/>
                                      </p:to>
                                    </p:set>
                                    <p:animEffect transition="in" filter="fade">
                                      <p:cBhvr>
                                        <p:cTn id="26" dur="1000"/>
                                        <p:tgtEl>
                                          <p:spTgt spid="3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8"/>
                                        </p:tgtEl>
                                        <p:attrNameLst>
                                          <p:attrName>style.visibility</p:attrName>
                                        </p:attrNameLst>
                                      </p:cBhvr>
                                      <p:to>
                                        <p:strVal val="visible"/>
                                      </p:to>
                                    </p:set>
                                    <p:animEffect transition="in" filter="fade">
                                      <p:cBhvr>
                                        <p:cTn id="31" dur="1000"/>
                                        <p:tgtEl>
                                          <p:spTgt spid="3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9"/>
                                        </p:tgtEl>
                                        <p:attrNameLst>
                                          <p:attrName>style.visibility</p:attrName>
                                        </p:attrNameLst>
                                      </p:cBhvr>
                                      <p:to>
                                        <p:strVal val="visible"/>
                                      </p:to>
                                    </p:set>
                                    <p:animEffect transition="in" filter="fade">
                                      <p:cBhvr>
                                        <p:cTn id="36" dur="1000"/>
                                        <p:tgtEl>
                                          <p:spTgt spid="3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20"/>
                                        </p:tgtEl>
                                        <p:attrNameLst>
                                          <p:attrName>style.visibility</p:attrName>
                                        </p:attrNameLst>
                                      </p:cBhvr>
                                      <p:to>
                                        <p:strVal val="visible"/>
                                      </p:to>
                                    </p:set>
                                    <p:animEffect transition="in" filter="fade">
                                      <p:cBhvr>
                                        <p:cTn id="41"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25"/>
        <p:cNvGrpSpPr/>
        <p:nvPr/>
      </p:nvGrpSpPr>
      <p:grpSpPr>
        <a:xfrm>
          <a:off x="0" y="0"/>
          <a:ext cx="0" cy="0"/>
          <a:chOff x="0" y="0"/>
          <a:chExt cx="0" cy="0"/>
        </a:xfrm>
      </p:grpSpPr>
      <p:sp>
        <p:nvSpPr>
          <p:cNvPr id="326" name="Shape 326"/>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27" name="Shape 327"/>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328" name="Shape 328"/>
          <p:cNvPicPr preferRelativeResize="0"/>
          <p:nvPr/>
        </p:nvPicPr>
        <p:blipFill>
          <a:blip r:embed="rId4">
            <a:alphaModFix/>
          </a:blip>
          <a:stretch>
            <a:fillRect/>
          </a:stretch>
        </p:blipFill>
        <p:spPr>
          <a:xfrm>
            <a:off x="1776400" y="2478775"/>
            <a:ext cx="5591175" cy="1866900"/>
          </a:xfrm>
          <a:prstGeom prst="rect">
            <a:avLst/>
          </a:prstGeom>
          <a:noFill/>
          <a:ln>
            <a:noFill/>
          </a:ln>
        </p:spPr>
      </p:pic>
      <p:pic>
        <p:nvPicPr>
          <p:cNvPr id="329" name="Shape 329"/>
          <p:cNvPicPr preferRelativeResize="0"/>
          <p:nvPr/>
        </p:nvPicPr>
        <p:blipFill>
          <a:blip r:embed="rId5">
            <a:alphaModFix/>
          </a:blip>
          <a:stretch>
            <a:fillRect/>
          </a:stretch>
        </p:blipFill>
        <p:spPr>
          <a:xfrm>
            <a:off x="795896" y="1271700"/>
            <a:ext cx="7552216" cy="893550"/>
          </a:xfrm>
          <a:prstGeom prst="rect">
            <a:avLst/>
          </a:prstGeom>
          <a:noFill/>
          <a:ln>
            <a:noFill/>
          </a:ln>
        </p:spPr>
      </p:pic>
      <p:pic>
        <p:nvPicPr>
          <p:cNvPr id="330" name="Shape 330"/>
          <p:cNvPicPr preferRelativeResize="0"/>
          <p:nvPr/>
        </p:nvPicPr>
        <p:blipFill>
          <a:blip r:embed="rId5">
            <a:alphaModFix/>
          </a:blip>
          <a:stretch>
            <a:fillRect/>
          </a:stretch>
        </p:blipFill>
        <p:spPr>
          <a:xfrm>
            <a:off x="795871" y="4110650"/>
            <a:ext cx="7552216" cy="893550"/>
          </a:xfrm>
          <a:prstGeom prst="rect">
            <a:avLst/>
          </a:prstGeom>
          <a:noFill/>
          <a:ln>
            <a:noFill/>
          </a:ln>
        </p:spPr>
      </p:pic>
      <p:sp>
        <p:nvSpPr>
          <p:cNvPr id="331" name="Shape 331"/>
          <p:cNvSpPr txBox="1"/>
          <p:nvPr/>
        </p:nvSpPr>
        <p:spPr>
          <a:xfrm>
            <a:off x="713200" y="2023975"/>
            <a:ext cx="8868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Left</a:t>
            </a:r>
          </a:p>
        </p:txBody>
      </p:sp>
      <p:sp>
        <p:nvSpPr>
          <p:cNvPr id="332" name="Shape 332"/>
          <p:cNvSpPr txBox="1"/>
          <p:nvPr/>
        </p:nvSpPr>
        <p:spPr>
          <a:xfrm>
            <a:off x="4128625" y="2023975"/>
            <a:ext cx="8868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Straight</a:t>
            </a:r>
          </a:p>
        </p:txBody>
      </p:sp>
      <p:sp>
        <p:nvSpPr>
          <p:cNvPr id="333" name="Shape 333"/>
          <p:cNvSpPr txBox="1"/>
          <p:nvPr/>
        </p:nvSpPr>
        <p:spPr>
          <a:xfrm>
            <a:off x="7512450" y="2023975"/>
            <a:ext cx="8868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Right</a:t>
            </a:r>
          </a:p>
        </p:txBody>
      </p:sp>
      <p:sp>
        <p:nvSpPr>
          <p:cNvPr id="334" name="Shape 334"/>
          <p:cNvSpPr/>
          <p:nvPr/>
        </p:nvSpPr>
        <p:spPr>
          <a:xfrm rot="5400000">
            <a:off x="4306225" y="2567425"/>
            <a:ext cx="531600" cy="354300"/>
          </a:xfrm>
          <a:prstGeom prst="leftArrow">
            <a:avLst>
              <a:gd name="adj1" fmla="val 50000"/>
              <a:gd name="adj2" fmla="val 50000"/>
            </a:avLst>
          </a:prstGeom>
          <a:solidFill>
            <a:srgbClr val="DA543C"/>
          </a:solidFill>
          <a:ln>
            <a:noFill/>
          </a:ln>
        </p:spPr>
        <p:txBody>
          <a:bodyPr wrap="square" lIns="91425" tIns="91425" rIns="91425" bIns="91425" anchor="ctr" anchorCtr="0">
            <a:noAutofit/>
          </a:bodyPr>
          <a:lstStyle/>
          <a:p>
            <a:pPr lvl="0">
              <a:spcBef>
                <a:spcPts val="0"/>
              </a:spcBef>
              <a:buNone/>
            </a:pPr>
            <a:endParaRPr/>
          </a:p>
        </p:txBody>
      </p:sp>
      <p:sp>
        <p:nvSpPr>
          <p:cNvPr id="335" name="Shape 335"/>
          <p:cNvSpPr/>
          <p:nvPr/>
        </p:nvSpPr>
        <p:spPr>
          <a:xfrm rot="-5400000">
            <a:off x="5043425" y="4081700"/>
            <a:ext cx="426600" cy="332100"/>
          </a:xfrm>
          <a:prstGeom prst="leftArrow">
            <a:avLst>
              <a:gd name="adj1" fmla="val 50000"/>
              <a:gd name="adj2" fmla="val 50000"/>
            </a:avLst>
          </a:prstGeom>
          <a:solidFill>
            <a:srgbClr val="DA543C"/>
          </a:solidFill>
          <a:ln>
            <a:noFill/>
          </a:ln>
        </p:spPr>
        <p:txBody>
          <a:bodyPr wrap="square" lIns="91425" tIns="91425" rIns="91425" bIns="91425" anchor="ctr" anchorCtr="0">
            <a:noAutofit/>
          </a:bodyPr>
          <a:lstStyle/>
          <a:p>
            <a:pPr lvl="0">
              <a:spcBef>
                <a:spcPts val="0"/>
              </a:spcBef>
              <a:buNone/>
            </a:pPr>
            <a:endParaRPr/>
          </a:p>
        </p:txBody>
      </p:sp>
      <p:sp>
        <p:nvSpPr>
          <p:cNvPr id="336" name="Shape 336"/>
          <p:cNvSpPr txBox="1"/>
          <p:nvPr/>
        </p:nvSpPr>
        <p:spPr>
          <a:xfrm>
            <a:off x="2130875" y="4659200"/>
            <a:ext cx="12573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Backward</a:t>
            </a:r>
          </a:p>
        </p:txBody>
      </p:sp>
      <p:sp>
        <p:nvSpPr>
          <p:cNvPr id="337" name="Shape 337"/>
          <p:cNvSpPr txBox="1"/>
          <p:nvPr/>
        </p:nvSpPr>
        <p:spPr>
          <a:xfrm>
            <a:off x="5626625" y="4659200"/>
            <a:ext cx="12573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Forward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gtEl>
                                        <p:attrNameLst>
                                          <p:attrName>style.visibility</p:attrName>
                                        </p:attrNameLst>
                                      </p:cBhvr>
                                      <p:to>
                                        <p:strVal val="visible"/>
                                      </p:to>
                                    </p:set>
                                    <p:animEffect transition="in" filter="fade">
                                      <p:cBhvr>
                                        <p:cTn id="12" dur="1000"/>
                                        <p:tgtEl>
                                          <p:spTgt spid="3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1000"/>
                                        <p:tgtEl>
                                          <p:spTgt spid="3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2"/>
                                        </p:tgtEl>
                                        <p:attrNameLst>
                                          <p:attrName>style.visibility</p:attrName>
                                        </p:attrNameLst>
                                      </p:cBhvr>
                                      <p:to>
                                        <p:strVal val="visible"/>
                                      </p:to>
                                    </p:set>
                                    <p:animEffect transition="in" filter="fade">
                                      <p:cBhvr>
                                        <p:cTn id="22" dur="1000"/>
                                        <p:tgtEl>
                                          <p:spTgt spid="3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
                                        </p:tgtEl>
                                        <p:attrNameLst>
                                          <p:attrName>style.visibility</p:attrName>
                                        </p:attrNameLst>
                                      </p:cBhvr>
                                      <p:to>
                                        <p:strVal val="visible"/>
                                      </p:to>
                                    </p:set>
                                    <p:animEffect transition="in" filter="fade">
                                      <p:cBhvr>
                                        <p:cTn id="27" dur="1000"/>
                                        <p:tgtEl>
                                          <p:spTgt spid="3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5"/>
                                        </p:tgtEl>
                                        <p:attrNameLst>
                                          <p:attrName>style.visibility</p:attrName>
                                        </p:attrNameLst>
                                      </p:cBhvr>
                                      <p:to>
                                        <p:strVal val="visible"/>
                                      </p:to>
                                    </p:set>
                                    <p:animEffect transition="in" filter="fade">
                                      <p:cBhvr>
                                        <p:cTn id="32" dur="1000"/>
                                        <p:tgtEl>
                                          <p:spTgt spid="3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0"/>
                                        </p:tgtEl>
                                        <p:attrNameLst>
                                          <p:attrName>style.visibility</p:attrName>
                                        </p:attrNameLst>
                                      </p:cBhvr>
                                      <p:to>
                                        <p:strVal val="visible"/>
                                      </p:to>
                                    </p:set>
                                    <p:animEffect transition="in" filter="fade">
                                      <p:cBhvr>
                                        <p:cTn id="37" dur="1000"/>
                                        <p:tgtEl>
                                          <p:spTgt spid="3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6"/>
                                        </p:tgtEl>
                                        <p:attrNameLst>
                                          <p:attrName>style.visibility</p:attrName>
                                        </p:attrNameLst>
                                      </p:cBhvr>
                                      <p:to>
                                        <p:strVal val="visible"/>
                                      </p:to>
                                    </p:set>
                                    <p:animEffect transition="in" filter="fade">
                                      <p:cBhvr>
                                        <p:cTn id="42" dur="1000"/>
                                        <p:tgtEl>
                                          <p:spTgt spid="3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
                                        </p:tgtEl>
                                        <p:attrNameLst>
                                          <p:attrName>style.visibility</p:attrName>
                                        </p:attrNameLst>
                                      </p:cBhvr>
                                      <p:to>
                                        <p:strVal val="visible"/>
                                      </p:to>
                                    </p:set>
                                    <p:animEffect transition="in" filter="fade">
                                      <p:cBhvr>
                                        <p:cTn id="47" dur="1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41"/>
        <p:cNvGrpSpPr/>
        <p:nvPr/>
      </p:nvGrpSpPr>
      <p:grpSpPr>
        <a:xfrm>
          <a:off x="0" y="0"/>
          <a:ext cx="0" cy="0"/>
          <a:chOff x="0" y="0"/>
          <a:chExt cx="0" cy="0"/>
        </a:xfrm>
      </p:grpSpPr>
      <p:sp>
        <p:nvSpPr>
          <p:cNvPr id="342" name="Shape 342"/>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43" name="Shape 343"/>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344" name="Shape 344"/>
          <p:cNvPicPr preferRelativeResize="0"/>
          <p:nvPr/>
        </p:nvPicPr>
        <p:blipFill>
          <a:blip r:embed="rId4">
            <a:alphaModFix/>
          </a:blip>
          <a:stretch>
            <a:fillRect/>
          </a:stretch>
        </p:blipFill>
        <p:spPr>
          <a:xfrm>
            <a:off x="1776400" y="2478775"/>
            <a:ext cx="5591175" cy="1866900"/>
          </a:xfrm>
          <a:prstGeom prst="rect">
            <a:avLst/>
          </a:prstGeom>
          <a:noFill/>
          <a:ln>
            <a:noFill/>
          </a:ln>
        </p:spPr>
      </p:pic>
      <p:pic>
        <p:nvPicPr>
          <p:cNvPr id="345" name="Shape 345"/>
          <p:cNvPicPr preferRelativeResize="0"/>
          <p:nvPr/>
        </p:nvPicPr>
        <p:blipFill>
          <a:blip r:embed="rId5">
            <a:alphaModFix/>
          </a:blip>
          <a:stretch>
            <a:fillRect/>
          </a:stretch>
        </p:blipFill>
        <p:spPr>
          <a:xfrm>
            <a:off x="795896" y="1271700"/>
            <a:ext cx="7552216" cy="893550"/>
          </a:xfrm>
          <a:prstGeom prst="rect">
            <a:avLst/>
          </a:prstGeom>
          <a:noFill/>
          <a:ln>
            <a:noFill/>
          </a:ln>
        </p:spPr>
      </p:pic>
      <p:pic>
        <p:nvPicPr>
          <p:cNvPr id="346" name="Shape 346"/>
          <p:cNvPicPr preferRelativeResize="0"/>
          <p:nvPr/>
        </p:nvPicPr>
        <p:blipFill>
          <a:blip r:embed="rId5">
            <a:alphaModFix/>
          </a:blip>
          <a:stretch>
            <a:fillRect/>
          </a:stretch>
        </p:blipFill>
        <p:spPr>
          <a:xfrm>
            <a:off x="795871" y="4110650"/>
            <a:ext cx="7552216" cy="893550"/>
          </a:xfrm>
          <a:prstGeom prst="rect">
            <a:avLst/>
          </a:prstGeom>
          <a:noFill/>
          <a:ln>
            <a:noFill/>
          </a:ln>
        </p:spPr>
      </p:pic>
      <p:sp>
        <p:nvSpPr>
          <p:cNvPr id="347" name="Shape 347"/>
          <p:cNvSpPr txBox="1"/>
          <p:nvPr/>
        </p:nvSpPr>
        <p:spPr>
          <a:xfrm>
            <a:off x="713200" y="2023975"/>
            <a:ext cx="8868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Left</a:t>
            </a:r>
          </a:p>
        </p:txBody>
      </p:sp>
      <p:sp>
        <p:nvSpPr>
          <p:cNvPr id="348" name="Shape 348"/>
          <p:cNvSpPr txBox="1"/>
          <p:nvPr/>
        </p:nvSpPr>
        <p:spPr>
          <a:xfrm>
            <a:off x="4128624" y="2023975"/>
            <a:ext cx="1072549"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Straight</a:t>
            </a:r>
          </a:p>
        </p:txBody>
      </p:sp>
      <p:sp>
        <p:nvSpPr>
          <p:cNvPr id="349" name="Shape 349"/>
          <p:cNvSpPr txBox="1"/>
          <p:nvPr/>
        </p:nvSpPr>
        <p:spPr>
          <a:xfrm>
            <a:off x="7512450" y="2023975"/>
            <a:ext cx="8868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Right</a:t>
            </a:r>
          </a:p>
        </p:txBody>
      </p:sp>
      <p:sp>
        <p:nvSpPr>
          <p:cNvPr id="350" name="Shape 350"/>
          <p:cNvSpPr/>
          <p:nvPr/>
        </p:nvSpPr>
        <p:spPr>
          <a:xfrm rot="5400000">
            <a:off x="4306225" y="2567425"/>
            <a:ext cx="531600" cy="354300"/>
          </a:xfrm>
          <a:prstGeom prst="leftArrow">
            <a:avLst>
              <a:gd name="adj1" fmla="val 50000"/>
              <a:gd name="adj2" fmla="val 50000"/>
            </a:avLst>
          </a:prstGeom>
          <a:solidFill>
            <a:srgbClr val="DA543C"/>
          </a:solidFill>
          <a:ln>
            <a:noFill/>
          </a:ln>
        </p:spPr>
        <p:txBody>
          <a:bodyPr wrap="square" lIns="91425" tIns="91425" rIns="91425" bIns="91425" anchor="ctr" anchorCtr="0">
            <a:noAutofit/>
          </a:bodyPr>
          <a:lstStyle/>
          <a:p>
            <a:pPr lvl="0">
              <a:spcBef>
                <a:spcPts val="0"/>
              </a:spcBef>
              <a:buNone/>
            </a:pPr>
            <a:endParaRPr/>
          </a:p>
        </p:txBody>
      </p:sp>
      <p:sp>
        <p:nvSpPr>
          <p:cNvPr id="351" name="Shape 351"/>
          <p:cNvSpPr/>
          <p:nvPr/>
        </p:nvSpPr>
        <p:spPr>
          <a:xfrm rot="-5400000">
            <a:off x="5043425" y="4081700"/>
            <a:ext cx="426600" cy="332100"/>
          </a:xfrm>
          <a:prstGeom prst="leftArrow">
            <a:avLst>
              <a:gd name="adj1" fmla="val 50000"/>
              <a:gd name="adj2" fmla="val 50000"/>
            </a:avLst>
          </a:prstGeom>
          <a:solidFill>
            <a:srgbClr val="DA543C"/>
          </a:solidFill>
          <a:ln>
            <a:noFill/>
          </a:ln>
        </p:spPr>
        <p:txBody>
          <a:bodyPr wrap="square" lIns="91425" tIns="91425" rIns="91425" bIns="91425" anchor="ctr" anchorCtr="0">
            <a:noAutofit/>
          </a:bodyPr>
          <a:lstStyle/>
          <a:p>
            <a:pPr lvl="0">
              <a:spcBef>
                <a:spcPts val="0"/>
              </a:spcBef>
              <a:buNone/>
            </a:pPr>
            <a:endParaRPr/>
          </a:p>
        </p:txBody>
      </p:sp>
      <p:sp>
        <p:nvSpPr>
          <p:cNvPr id="352" name="Shape 352"/>
          <p:cNvSpPr txBox="1"/>
          <p:nvPr/>
        </p:nvSpPr>
        <p:spPr>
          <a:xfrm>
            <a:off x="2130875" y="4659200"/>
            <a:ext cx="12573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Backward</a:t>
            </a:r>
          </a:p>
        </p:txBody>
      </p:sp>
      <p:sp>
        <p:nvSpPr>
          <p:cNvPr id="353" name="Shape 353"/>
          <p:cNvSpPr txBox="1"/>
          <p:nvPr/>
        </p:nvSpPr>
        <p:spPr>
          <a:xfrm>
            <a:off x="5626625" y="4659200"/>
            <a:ext cx="12573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Forward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fade">
                                      <p:cBhvr>
                                        <p:cTn id="12" dur="1000"/>
                                        <p:tgtEl>
                                          <p:spTgt spid="3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7"/>
                                        </p:tgtEl>
                                        <p:attrNameLst>
                                          <p:attrName>style.visibility</p:attrName>
                                        </p:attrNameLst>
                                      </p:cBhvr>
                                      <p:to>
                                        <p:strVal val="visible"/>
                                      </p:to>
                                    </p:set>
                                    <p:animEffect transition="in" filter="fade">
                                      <p:cBhvr>
                                        <p:cTn id="17" dur="1000"/>
                                        <p:tgtEl>
                                          <p:spTgt spid="3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8"/>
                                        </p:tgtEl>
                                        <p:attrNameLst>
                                          <p:attrName>style.visibility</p:attrName>
                                        </p:attrNameLst>
                                      </p:cBhvr>
                                      <p:to>
                                        <p:strVal val="visible"/>
                                      </p:to>
                                    </p:set>
                                    <p:animEffect transition="in" filter="fade">
                                      <p:cBhvr>
                                        <p:cTn id="22" dur="1000"/>
                                        <p:tgtEl>
                                          <p:spTgt spid="3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9"/>
                                        </p:tgtEl>
                                        <p:attrNameLst>
                                          <p:attrName>style.visibility</p:attrName>
                                        </p:attrNameLst>
                                      </p:cBhvr>
                                      <p:to>
                                        <p:strVal val="visible"/>
                                      </p:to>
                                    </p:set>
                                    <p:animEffect transition="in" filter="fade">
                                      <p:cBhvr>
                                        <p:cTn id="27" dur="1000"/>
                                        <p:tgtEl>
                                          <p:spTgt spid="3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1"/>
                                        </p:tgtEl>
                                        <p:attrNameLst>
                                          <p:attrName>style.visibility</p:attrName>
                                        </p:attrNameLst>
                                      </p:cBhvr>
                                      <p:to>
                                        <p:strVal val="visible"/>
                                      </p:to>
                                    </p:set>
                                    <p:animEffect transition="in" filter="fade">
                                      <p:cBhvr>
                                        <p:cTn id="32" dur="1000"/>
                                        <p:tgtEl>
                                          <p:spTgt spid="35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6"/>
                                        </p:tgtEl>
                                        <p:attrNameLst>
                                          <p:attrName>style.visibility</p:attrName>
                                        </p:attrNameLst>
                                      </p:cBhvr>
                                      <p:to>
                                        <p:strVal val="visible"/>
                                      </p:to>
                                    </p:set>
                                    <p:animEffect transition="in" filter="fade">
                                      <p:cBhvr>
                                        <p:cTn id="37" dur="1000"/>
                                        <p:tgtEl>
                                          <p:spTgt spid="3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2"/>
                                        </p:tgtEl>
                                        <p:attrNameLst>
                                          <p:attrName>style.visibility</p:attrName>
                                        </p:attrNameLst>
                                      </p:cBhvr>
                                      <p:to>
                                        <p:strVal val="visible"/>
                                      </p:to>
                                    </p:set>
                                    <p:animEffect transition="in" filter="fade">
                                      <p:cBhvr>
                                        <p:cTn id="42" dur="1000"/>
                                        <p:tgtEl>
                                          <p:spTgt spid="35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53"/>
                                        </p:tgtEl>
                                        <p:attrNameLst>
                                          <p:attrName>style.visibility</p:attrName>
                                        </p:attrNameLst>
                                      </p:cBhvr>
                                      <p:to>
                                        <p:strVal val="visible"/>
                                      </p:to>
                                    </p:set>
                                    <p:animEffect transition="in" filter="fade">
                                      <p:cBhvr>
                                        <p:cTn id="47"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57"/>
        <p:cNvGrpSpPr/>
        <p:nvPr/>
      </p:nvGrpSpPr>
      <p:grpSpPr>
        <a:xfrm>
          <a:off x="0" y="0"/>
          <a:ext cx="0" cy="0"/>
          <a:chOff x="0" y="0"/>
          <a:chExt cx="0" cy="0"/>
        </a:xfrm>
      </p:grpSpPr>
      <p:sp>
        <p:nvSpPr>
          <p:cNvPr id="358" name="Shape 358"/>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59" name="Shape 359"/>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360" name="Shape 360"/>
          <p:cNvPicPr preferRelativeResize="0"/>
          <p:nvPr/>
        </p:nvPicPr>
        <p:blipFill>
          <a:blip r:embed="rId4">
            <a:alphaModFix/>
          </a:blip>
          <a:stretch>
            <a:fillRect/>
          </a:stretch>
        </p:blipFill>
        <p:spPr>
          <a:xfrm>
            <a:off x="1294737" y="1627324"/>
            <a:ext cx="6554524" cy="2190999"/>
          </a:xfrm>
          <a:prstGeom prst="rect">
            <a:avLst/>
          </a:prstGeom>
          <a:noFill/>
          <a:ln>
            <a:noFill/>
          </a:ln>
        </p:spPr>
      </p:pic>
      <p:sp>
        <p:nvSpPr>
          <p:cNvPr id="361" name="Shape 361"/>
          <p:cNvSpPr txBox="1"/>
          <p:nvPr/>
        </p:nvSpPr>
        <p:spPr>
          <a:xfrm>
            <a:off x="2774401" y="4024475"/>
            <a:ext cx="32973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Rotations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65"/>
        <p:cNvGrpSpPr/>
        <p:nvPr/>
      </p:nvGrpSpPr>
      <p:grpSpPr>
        <a:xfrm>
          <a:off x="0" y="0"/>
          <a:ext cx="0" cy="0"/>
          <a:chOff x="0" y="0"/>
          <a:chExt cx="0" cy="0"/>
        </a:xfrm>
      </p:grpSpPr>
      <p:sp>
        <p:nvSpPr>
          <p:cNvPr id="366" name="Shape 366"/>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67" name="Shape 367"/>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368" name="Shape 368"/>
          <p:cNvSpPr txBox="1"/>
          <p:nvPr/>
        </p:nvSpPr>
        <p:spPr>
          <a:xfrm>
            <a:off x="2774414" y="3800000"/>
            <a:ext cx="32973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Degrees</a:t>
            </a:r>
          </a:p>
        </p:txBody>
      </p:sp>
      <p:pic>
        <p:nvPicPr>
          <p:cNvPr id="369" name="Shape 369"/>
          <p:cNvPicPr preferRelativeResize="0"/>
          <p:nvPr/>
        </p:nvPicPr>
        <p:blipFill>
          <a:blip r:embed="rId4">
            <a:alphaModFix/>
          </a:blip>
          <a:stretch>
            <a:fillRect/>
          </a:stretch>
        </p:blipFill>
        <p:spPr>
          <a:xfrm>
            <a:off x="1359787" y="1661850"/>
            <a:ext cx="6424425" cy="21381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73"/>
        <p:cNvGrpSpPr/>
        <p:nvPr/>
      </p:nvGrpSpPr>
      <p:grpSpPr>
        <a:xfrm>
          <a:off x="0" y="0"/>
          <a:ext cx="0" cy="0"/>
          <a:chOff x="0" y="0"/>
          <a:chExt cx="0" cy="0"/>
        </a:xfrm>
      </p:grpSpPr>
      <p:sp>
        <p:nvSpPr>
          <p:cNvPr id="374" name="Shape 374"/>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75" name="Shape 375"/>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376" name="Shape 376"/>
          <p:cNvSpPr txBox="1"/>
          <p:nvPr/>
        </p:nvSpPr>
        <p:spPr>
          <a:xfrm>
            <a:off x="2774414" y="3800000"/>
            <a:ext cx="32973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Seconds</a:t>
            </a:r>
          </a:p>
        </p:txBody>
      </p:sp>
      <p:pic>
        <p:nvPicPr>
          <p:cNvPr id="377" name="Shape 377"/>
          <p:cNvPicPr preferRelativeResize="0"/>
          <p:nvPr/>
        </p:nvPicPr>
        <p:blipFill>
          <a:blip r:embed="rId4">
            <a:alphaModFix/>
          </a:blip>
          <a:stretch>
            <a:fillRect/>
          </a:stretch>
        </p:blipFill>
        <p:spPr>
          <a:xfrm>
            <a:off x="1253225" y="1746300"/>
            <a:ext cx="6339644" cy="2137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0"/>
        <p:cNvGrpSpPr/>
        <p:nvPr/>
      </p:nvGrpSpPr>
      <p:grpSpPr>
        <a:xfrm>
          <a:off x="0" y="0"/>
          <a:ext cx="0" cy="0"/>
          <a:chOff x="0" y="0"/>
          <a:chExt cx="0" cy="0"/>
        </a:xfrm>
      </p:grpSpPr>
      <p:sp>
        <p:nvSpPr>
          <p:cNvPr id="71" name="Shape 71"/>
          <p:cNvSpPr txBox="1"/>
          <p:nvPr/>
        </p:nvSpPr>
        <p:spPr>
          <a:xfrm>
            <a:off x="128730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Test Your Knowledge</a:t>
            </a:r>
          </a:p>
        </p:txBody>
      </p:sp>
      <p:pic>
        <p:nvPicPr>
          <p:cNvPr id="72" name="Shape 72"/>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73" name="Shape 73"/>
          <p:cNvSpPr txBox="1"/>
          <p:nvPr/>
        </p:nvSpPr>
        <p:spPr>
          <a:xfrm>
            <a:off x="158600" y="1845987"/>
            <a:ext cx="4945200" cy="5091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4800">
                <a:solidFill>
                  <a:srgbClr val="067C82"/>
                </a:solidFill>
                <a:latin typeface="Oswald"/>
                <a:ea typeface="Oswald"/>
                <a:cs typeface="Oswald"/>
                <a:sym typeface="Oswald"/>
                <a:hlinkClick r:id="rId4"/>
              </a:rPr>
              <a:t>quizzizz.com/join</a:t>
            </a:r>
          </a:p>
        </p:txBody>
      </p:sp>
      <p:sp>
        <p:nvSpPr>
          <p:cNvPr id="74" name="Shape 74"/>
          <p:cNvSpPr txBox="1"/>
          <p:nvPr/>
        </p:nvSpPr>
        <p:spPr>
          <a:xfrm>
            <a:off x="538250" y="3148399"/>
            <a:ext cx="4185900" cy="695100"/>
          </a:xfrm>
          <a:prstGeom prst="rect">
            <a:avLst/>
          </a:prstGeom>
          <a:noFill/>
          <a:ln>
            <a:noFill/>
          </a:ln>
        </p:spPr>
        <p:txBody>
          <a:bodyPr wrap="square" lIns="91425" tIns="91425" rIns="91425" bIns="91425" anchor="t" anchorCtr="0">
            <a:noAutofit/>
          </a:bodyPr>
          <a:lstStyle/>
          <a:p>
            <a:pPr lvl="0" algn="ctr" rtl="0">
              <a:spcBef>
                <a:spcPts val="0"/>
              </a:spcBef>
              <a:buNone/>
            </a:pPr>
            <a:r>
              <a:rPr lang="en" sz="3600" b="1" dirty="0">
                <a:solidFill>
                  <a:srgbClr val="007582"/>
                </a:solidFill>
                <a:latin typeface="Nothing You Could Do"/>
                <a:ea typeface="Nothing You Could Do"/>
                <a:cs typeface="Nothing You Could Do"/>
                <a:sym typeface="Nothing You Could Do"/>
              </a:rPr>
              <a:t>Enter Game Code </a:t>
            </a:r>
          </a:p>
        </p:txBody>
      </p:sp>
      <p:sp>
        <p:nvSpPr>
          <p:cNvPr id="75" name="Shape 75"/>
          <p:cNvSpPr txBox="1"/>
          <p:nvPr/>
        </p:nvSpPr>
        <p:spPr>
          <a:xfrm>
            <a:off x="1385577" y="3278375"/>
            <a:ext cx="2363399" cy="1009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4800" b="1">
                <a:solidFill>
                  <a:srgbClr val="666666"/>
                </a:solidFill>
                <a:latin typeface="Oswald"/>
                <a:ea typeface="Oswald"/>
                <a:cs typeface="Oswald"/>
                <a:sym typeface="Oswald"/>
              </a:rPr>
              <a:t>723187</a:t>
            </a:r>
          </a:p>
        </p:txBody>
      </p:sp>
      <p:pic>
        <p:nvPicPr>
          <p:cNvPr id="76" name="Shape 76"/>
          <p:cNvPicPr preferRelativeResize="0"/>
          <p:nvPr/>
        </p:nvPicPr>
        <p:blipFill>
          <a:blip r:embed="rId5">
            <a:alphaModFix/>
          </a:blip>
          <a:stretch>
            <a:fillRect/>
          </a:stretch>
        </p:blipFill>
        <p:spPr>
          <a:xfrm>
            <a:off x="5042575" y="1040300"/>
            <a:ext cx="3607997" cy="3795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81"/>
        <p:cNvGrpSpPr/>
        <p:nvPr/>
      </p:nvGrpSpPr>
      <p:grpSpPr>
        <a:xfrm>
          <a:off x="0" y="0"/>
          <a:ext cx="0" cy="0"/>
          <a:chOff x="0" y="0"/>
          <a:chExt cx="0" cy="0"/>
        </a:xfrm>
      </p:grpSpPr>
      <p:sp>
        <p:nvSpPr>
          <p:cNvPr id="382" name="Shape 382"/>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83" name="Shape 383"/>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384" name="Shape 384"/>
          <p:cNvPicPr preferRelativeResize="0"/>
          <p:nvPr/>
        </p:nvPicPr>
        <p:blipFill>
          <a:blip r:embed="rId4">
            <a:alphaModFix/>
          </a:blip>
          <a:stretch>
            <a:fillRect/>
          </a:stretch>
        </p:blipFill>
        <p:spPr>
          <a:xfrm>
            <a:off x="1134537" y="1570162"/>
            <a:ext cx="6577015" cy="2170874"/>
          </a:xfrm>
          <a:prstGeom prst="rect">
            <a:avLst/>
          </a:prstGeom>
          <a:noFill/>
          <a:ln>
            <a:noFill/>
          </a:ln>
        </p:spPr>
      </p:pic>
      <p:sp>
        <p:nvSpPr>
          <p:cNvPr id="385" name="Shape 385"/>
          <p:cNvSpPr txBox="1"/>
          <p:nvPr/>
        </p:nvSpPr>
        <p:spPr>
          <a:xfrm>
            <a:off x="1617475" y="4201675"/>
            <a:ext cx="58062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___________ turn to ____________</a:t>
            </a:r>
          </a:p>
        </p:txBody>
      </p:sp>
      <p:sp>
        <p:nvSpPr>
          <p:cNvPr id="386" name="Shape 386"/>
          <p:cNvSpPr txBox="1"/>
          <p:nvPr/>
        </p:nvSpPr>
        <p:spPr>
          <a:xfrm>
            <a:off x="6136675" y="4331956"/>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right</a:t>
            </a:r>
          </a:p>
        </p:txBody>
      </p:sp>
      <p:sp>
        <p:nvSpPr>
          <p:cNvPr id="387" name="Shape 387"/>
          <p:cNvSpPr txBox="1"/>
          <p:nvPr/>
        </p:nvSpPr>
        <p:spPr>
          <a:xfrm>
            <a:off x="2202601" y="4306789"/>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Hard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gtEl>
                                        <p:attrNameLst>
                                          <p:attrName>style.visibility</p:attrName>
                                        </p:attrNameLst>
                                      </p:cBhvr>
                                      <p:to>
                                        <p:strVal val="visible"/>
                                      </p:to>
                                    </p:set>
                                    <p:animEffect transition="in" filter="fade">
                                      <p:cBhvr>
                                        <p:cTn id="12"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391"/>
        <p:cNvGrpSpPr/>
        <p:nvPr/>
      </p:nvGrpSpPr>
      <p:grpSpPr>
        <a:xfrm>
          <a:off x="0" y="0"/>
          <a:ext cx="0" cy="0"/>
          <a:chOff x="0" y="0"/>
          <a:chExt cx="0" cy="0"/>
        </a:xfrm>
      </p:grpSpPr>
      <p:sp>
        <p:nvSpPr>
          <p:cNvPr id="392" name="Shape 392"/>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393" name="Shape 393"/>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394" name="Shape 394"/>
          <p:cNvPicPr preferRelativeResize="0"/>
          <p:nvPr/>
        </p:nvPicPr>
        <p:blipFill>
          <a:blip r:embed="rId4">
            <a:alphaModFix/>
          </a:blip>
          <a:stretch>
            <a:fillRect/>
          </a:stretch>
        </p:blipFill>
        <p:spPr>
          <a:xfrm>
            <a:off x="1257300" y="1595325"/>
            <a:ext cx="6067425" cy="2000250"/>
          </a:xfrm>
          <a:prstGeom prst="rect">
            <a:avLst/>
          </a:prstGeom>
          <a:noFill/>
          <a:ln>
            <a:noFill/>
          </a:ln>
        </p:spPr>
      </p:pic>
      <p:sp>
        <p:nvSpPr>
          <p:cNvPr id="395" name="Shape 395"/>
          <p:cNvSpPr txBox="1"/>
          <p:nvPr/>
        </p:nvSpPr>
        <p:spPr>
          <a:xfrm>
            <a:off x="1229663" y="4048075"/>
            <a:ext cx="61227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____________ turn to ____________</a:t>
            </a:r>
          </a:p>
        </p:txBody>
      </p:sp>
      <p:sp>
        <p:nvSpPr>
          <p:cNvPr id="396" name="Shape 396"/>
          <p:cNvSpPr txBox="1"/>
          <p:nvPr/>
        </p:nvSpPr>
        <p:spPr>
          <a:xfrm>
            <a:off x="5955744" y="4158980"/>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right</a:t>
            </a:r>
          </a:p>
        </p:txBody>
      </p:sp>
      <p:sp>
        <p:nvSpPr>
          <p:cNvPr id="397" name="Shape 397"/>
          <p:cNvSpPr txBox="1"/>
          <p:nvPr/>
        </p:nvSpPr>
        <p:spPr>
          <a:xfrm>
            <a:off x="2034993" y="4125424"/>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Medium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6"/>
                                        </p:tgtEl>
                                        <p:attrNameLst>
                                          <p:attrName>style.visibility</p:attrName>
                                        </p:attrNameLst>
                                      </p:cBhvr>
                                      <p:to>
                                        <p:strVal val="visible"/>
                                      </p:to>
                                    </p:set>
                                    <p:animEffect transition="in" filter="fade">
                                      <p:cBhvr>
                                        <p:cTn id="12"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01"/>
        <p:cNvGrpSpPr/>
        <p:nvPr/>
      </p:nvGrpSpPr>
      <p:grpSpPr>
        <a:xfrm>
          <a:off x="0" y="0"/>
          <a:ext cx="0" cy="0"/>
          <a:chOff x="0" y="0"/>
          <a:chExt cx="0" cy="0"/>
        </a:xfrm>
      </p:grpSpPr>
      <p:sp>
        <p:nvSpPr>
          <p:cNvPr id="402" name="Shape 402"/>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Steering</a:t>
            </a:r>
          </a:p>
        </p:txBody>
      </p:sp>
      <p:pic>
        <p:nvPicPr>
          <p:cNvPr id="403" name="Shape 403"/>
          <p:cNvPicPr preferRelativeResize="0"/>
          <p:nvPr/>
        </p:nvPicPr>
        <p:blipFill>
          <a:blip r:embed="rId3">
            <a:alphaModFix/>
          </a:blip>
          <a:stretch>
            <a:fillRect/>
          </a:stretch>
        </p:blipFill>
        <p:spPr>
          <a:xfrm rot="10800000">
            <a:off x="0" y="43175"/>
            <a:ext cx="1257300" cy="1314450"/>
          </a:xfrm>
          <a:prstGeom prst="rect">
            <a:avLst/>
          </a:prstGeom>
          <a:noFill/>
          <a:ln>
            <a:noFill/>
          </a:ln>
        </p:spPr>
      </p:pic>
      <p:pic>
        <p:nvPicPr>
          <p:cNvPr id="404" name="Shape 404"/>
          <p:cNvPicPr preferRelativeResize="0"/>
          <p:nvPr/>
        </p:nvPicPr>
        <p:blipFill>
          <a:blip r:embed="rId4">
            <a:alphaModFix/>
          </a:blip>
          <a:stretch>
            <a:fillRect/>
          </a:stretch>
        </p:blipFill>
        <p:spPr>
          <a:xfrm>
            <a:off x="1333650" y="1805375"/>
            <a:ext cx="6038850" cy="2000250"/>
          </a:xfrm>
          <a:prstGeom prst="rect">
            <a:avLst/>
          </a:prstGeom>
          <a:noFill/>
          <a:ln>
            <a:noFill/>
          </a:ln>
        </p:spPr>
      </p:pic>
      <p:sp>
        <p:nvSpPr>
          <p:cNvPr id="405" name="Shape 405"/>
          <p:cNvSpPr txBox="1"/>
          <p:nvPr/>
        </p:nvSpPr>
        <p:spPr>
          <a:xfrm>
            <a:off x="1257300" y="4048075"/>
            <a:ext cx="58062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___________ turn to ____________</a:t>
            </a:r>
          </a:p>
        </p:txBody>
      </p:sp>
      <p:sp>
        <p:nvSpPr>
          <p:cNvPr id="406" name="Shape 406"/>
          <p:cNvSpPr txBox="1"/>
          <p:nvPr/>
        </p:nvSpPr>
        <p:spPr>
          <a:xfrm>
            <a:off x="5874848" y="4233125"/>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right</a:t>
            </a:r>
          </a:p>
        </p:txBody>
      </p:sp>
      <p:sp>
        <p:nvSpPr>
          <p:cNvPr id="407" name="Shape 407"/>
          <p:cNvSpPr txBox="1"/>
          <p:nvPr/>
        </p:nvSpPr>
        <p:spPr>
          <a:xfrm>
            <a:off x="2194763" y="4140450"/>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Slight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1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11"/>
        <p:cNvGrpSpPr/>
        <p:nvPr/>
      </p:nvGrpSpPr>
      <p:grpSpPr>
        <a:xfrm>
          <a:off x="0" y="0"/>
          <a:ext cx="0" cy="0"/>
          <a:chOff x="0" y="0"/>
          <a:chExt cx="0" cy="0"/>
        </a:xfrm>
      </p:grpSpPr>
      <p:pic>
        <p:nvPicPr>
          <p:cNvPr id="412" name="Shape 412"/>
          <p:cNvPicPr preferRelativeResize="0"/>
          <p:nvPr/>
        </p:nvPicPr>
        <p:blipFill>
          <a:blip r:embed="rId3">
            <a:alphaModFix/>
          </a:blip>
          <a:stretch>
            <a:fillRect/>
          </a:stretch>
        </p:blipFill>
        <p:spPr>
          <a:xfrm>
            <a:off x="1659625" y="1935325"/>
            <a:ext cx="5530649" cy="1837549"/>
          </a:xfrm>
          <a:prstGeom prst="rect">
            <a:avLst/>
          </a:prstGeom>
          <a:noFill/>
          <a:ln>
            <a:noFill/>
          </a:ln>
        </p:spPr>
      </p:pic>
      <p:sp>
        <p:nvSpPr>
          <p:cNvPr id="413" name="Shape 413"/>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Tank</a:t>
            </a:r>
          </a:p>
        </p:txBody>
      </p:sp>
      <p:pic>
        <p:nvPicPr>
          <p:cNvPr id="414" name="Shape 414"/>
          <p:cNvPicPr preferRelativeResize="0"/>
          <p:nvPr/>
        </p:nvPicPr>
        <p:blipFill>
          <a:blip r:embed="rId4">
            <a:alphaModFix/>
          </a:blip>
          <a:stretch>
            <a:fillRect/>
          </a:stretch>
        </p:blipFill>
        <p:spPr>
          <a:xfrm rot="10800000">
            <a:off x="0" y="43175"/>
            <a:ext cx="1257300" cy="1314450"/>
          </a:xfrm>
          <a:prstGeom prst="rect">
            <a:avLst/>
          </a:prstGeom>
          <a:noFill/>
          <a:ln>
            <a:noFill/>
          </a:ln>
        </p:spPr>
      </p:pic>
      <p:sp>
        <p:nvSpPr>
          <p:cNvPr id="415" name="Shape 415"/>
          <p:cNvSpPr txBox="1"/>
          <p:nvPr/>
        </p:nvSpPr>
        <p:spPr>
          <a:xfrm rot="-5400000">
            <a:off x="3204500" y="3863175"/>
            <a:ext cx="8190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Mode</a:t>
            </a:r>
          </a:p>
          <a:p>
            <a:pPr lvl="0" algn="ctr" rtl="0">
              <a:spcBef>
                <a:spcPts val="0"/>
              </a:spcBef>
              <a:buNone/>
            </a:pPr>
            <a:endParaRPr b="1">
              <a:solidFill>
                <a:srgbClr val="FFFFFF"/>
              </a:solidFill>
              <a:latin typeface="Oswald"/>
              <a:ea typeface="Oswald"/>
              <a:cs typeface="Oswald"/>
              <a:sym typeface="Oswald"/>
            </a:endParaRPr>
          </a:p>
        </p:txBody>
      </p:sp>
      <p:sp>
        <p:nvSpPr>
          <p:cNvPr id="416" name="Shape 416"/>
          <p:cNvSpPr txBox="1"/>
          <p:nvPr/>
        </p:nvSpPr>
        <p:spPr>
          <a:xfrm>
            <a:off x="1799350" y="1492325"/>
            <a:ext cx="12573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Start Block</a:t>
            </a:r>
          </a:p>
        </p:txBody>
      </p:sp>
      <p:sp>
        <p:nvSpPr>
          <p:cNvPr id="417" name="Shape 417"/>
          <p:cNvSpPr txBox="1"/>
          <p:nvPr/>
        </p:nvSpPr>
        <p:spPr>
          <a:xfrm>
            <a:off x="3971925" y="1639975"/>
            <a:ext cx="20178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Move Tank Block</a:t>
            </a:r>
          </a:p>
        </p:txBody>
      </p:sp>
      <p:sp>
        <p:nvSpPr>
          <p:cNvPr id="418" name="Shape 418"/>
          <p:cNvSpPr txBox="1"/>
          <p:nvPr/>
        </p:nvSpPr>
        <p:spPr>
          <a:xfrm rot="-5400000">
            <a:off x="3784825" y="3913275"/>
            <a:ext cx="12765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Power Left</a:t>
            </a:r>
          </a:p>
          <a:p>
            <a:pPr lvl="0" algn="ctr" rtl="0">
              <a:spcBef>
                <a:spcPts val="0"/>
              </a:spcBef>
              <a:buNone/>
            </a:pPr>
            <a:endParaRPr b="1">
              <a:solidFill>
                <a:srgbClr val="FFFFFF"/>
              </a:solidFill>
              <a:latin typeface="Oswald"/>
              <a:ea typeface="Oswald"/>
              <a:cs typeface="Oswald"/>
              <a:sym typeface="Oswald"/>
            </a:endParaRPr>
          </a:p>
        </p:txBody>
      </p:sp>
      <p:sp>
        <p:nvSpPr>
          <p:cNvPr id="419" name="Shape 419"/>
          <p:cNvSpPr txBox="1"/>
          <p:nvPr/>
        </p:nvSpPr>
        <p:spPr>
          <a:xfrm rot="-5400000">
            <a:off x="4454900" y="3907475"/>
            <a:ext cx="12645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Power Right</a:t>
            </a:r>
          </a:p>
          <a:p>
            <a:pPr lvl="0" algn="ctr" rtl="0">
              <a:spcBef>
                <a:spcPts val="0"/>
              </a:spcBef>
              <a:buNone/>
            </a:pPr>
            <a:endParaRPr b="1">
              <a:solidFill>
                <a:srgbClr val="FFFFFF"/>
              </a:solidFill>
              <a:latin typeface="Oswald"/>
              <a:ea typeface="Oswald"/>
              <a:cs typeface="Oswald"/>
              <a:sym typeface="Oswald"/>
            </a:endParaRPr>
          </a:p>
        </p:txBody>
      </p:sp>
      <p:sp>
        <p:nvSpPr>
          <p:cNvPr id="420" name="Shape 420"/>
          <p:cNvSpPr txBox="1"/>
          <p:nvPr/>
        </p:nvSpPr>
        <p:spPr>
          <a:xfrm rot="-5400000">
            <a:off x="5098825" y="3877950"/>
            <a:ext cx="12054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  of _______</a:t>
            </a:r>
          </a:p>
          <a:p>
            <a:pPr lvl="0" algn="ctr" rtl="0">
              <a:spcBef>
                <a:spcPts val="0"/>
              </a:spcBef>
              <a:buNone/>
            </a:pPr>
            <a:endParaRPr b="1">
              <a:solidFill>
                <a:srgbClr val="FFFFFF"/>
              </a:solidFill>
              <a:latin typeface="Oswald"/>
              <a:ea typeface="Oswald"/>
              <a:cs typeface="Oswald"/>
              <a:sym typeface="Oswald"/>
            </a:endParaRPr>
          </a:p>
        </p:txBody>
      </p:sp>
      <p:sp>
        <p:nvSpPr>
          <p:cNvPr id="421" name="Shape 421"/>
          <p:cNvSpPr txBox="1"/>
          <p:nvPr/>
        </p:nvSpPr>
        <p:spPr>
          <a:xfrm rot="-5400000">
            <a:off x="5906400" y="3684650"/>
            <a:ext cx="819000" cy="4038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Brake</a:t>
            </a:r>
          </a:p>
          <a:p>
            <a:pPr lvl="0" algn="ctr" rtl="0">
              <a:spcBef>
                <a:spcPts val="0"/>
              </a:spcBef>
              <a:buNone/>
            </a:pPr>
            <a:endParaRPr b="1">
              <a:solidFill>
                <a:srgbClr val="FFFFFF"/>
              </a:solidFill>
              <a:latin typeface="Oswald"/>
              <a:ea typeface="Oswald"/>
              <a:cs typeface="Oswald"/>
              <a:sym typeface="Oswald"/>
            </a:endParaRPr>
          </a:p>
        </p:txBody>
      </p:sp>
      <p:sp>
        <p:nvSpPr>
          <p:cNvPr id="422" name="Shape 422"/>
          <p:cNvSpPr txBox="1"/>
          <p:nvPr/>
        </p:nvSpPr>
        <p:spPr>
          <a:xfrm>
            <a:off x="6741150" y="1639975"/>
            <a:ext cx="1174200" cy="360300"/>
          </a:xfrm>
          <a:prstGeom prst="rect">
            <a:avLst/>
          </a:prstGeom>
          <a:solidFill>
            <a:srgbClr val="666666"/>
          </a:solidFill>
          <a:ln>
            <a:noFill/>
          </a:ln>
        </p:spPr>
        <p:txBody>
          <a:bodyPr wrap="square" lIns="91425" tIns="91425" rIns="91425" bIns="91425" anchor="t" anchorCtr="0">
            <a:noAutofit/>
          </a:bodyPr>
          <a:lstStyle/>
          <a:p>
            <a:pPr lvl="0" algn="ctr" rtl="0">
              <a:spcBef>
                <a:spcPts val="0"/>
              </a:spcBef>
              <a:buNone/>
            </a:pPr>
            <a:r>
              <a:rPr lang="en" sz="1600" b="1">
                <a:solidFill>
                  <a:srgbClr val="FFFFFF"/>
                </a:solidFill>
                <a:latin typeface="Oswald"/>
                <a:ea typeface="Oswald"/>
                <a:cs typeface="Oswald"/>
                <a:sym typeface="Oswald"/>
              </a:rPr>
              <a:t>Motor 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10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
                                        </p:tgtEl>
                                        <p:attrNameLst>
                                          <p:attrName>style.visibility</p:attrName>
                                        </p:attrNameLst>
                                      </p:cBhvr>
                                      <p:to>
                                        <p:strVal val="visible"/>
                                      </p:to>
                                    </p:set>
                                    <p:animEffect transition="in" filter="fade">
                                      <p:cBhvr>
                                        <p:cTn id="12" dur="1000"/>
                                        <p:tgtEl>
                                          <p:spTgt spid="4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2"/>
                                        </p:tgtEl>
                                        <p:attrNameLst>
                                          <p:attrName>style.visibility</p:attrName>
                                        </p:attrNameLst>
                                      </p:cBhvr>
                                      <p:to>
                                        <p:strVal val="visible"/>
                                      </p:to>
                                    </p:set>
                                    <p:animEffect transition="in" filter="fade">
                                      <p:cBhvr>
                                        <p:cTn id="17" dur="1000"/>
                                        <p:tgtEl>
                                          <p:spTgt spid="42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8"/>
                                        </p:tgtEl>
                                        <p:attrNameLst>
                                          <p:attrName>style.visibility</p:attrName>
                                        </p:attrNameLst>
                                      </p:cBhvr>
                                      <p:to>
                                        <p:strVal val="visible"/>
                                      </p:to>
                                    </p:set>
                                    <p:animEffect transition="in" filter="fade">
                                      <p:cBhvr>
                                        <p:cTn id="26" dur="1000"/>
                                        <p:tgtEl>
                                          <p:spTgt spid="4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9"/>
                                        </p:tgtEl>
                                        <p:attrNameLst>
                                          <p:attrName>style.visibility</p:attrName>
                                        </p:attrNameLst>
                                      </p:cBhvr>
                                      <p:to>
                                        <p:strVal val="visible"/>
                                      </p:to>
                                    </p:set>
                                    <p:animEffect transition="in" filter="fade">
                                      <p:cBhvr>
                                        <p:cTn id="31" dur="1000"/>
                                        <p:tgtEl>
                                          <p:spTgt spid="4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0"/>
                                        </p:tgtEl>
                                        <p:attrNameLst>
                                          <p:attrName>style.visibility</p:attrName>
                                        </p:attrNameLst>
                                      </p:cBhvr>
                                      <p:to>
                                        <p:strVal val="visible"/>
                                      </p:to>
                                    </p:set>
                                    <p:animEffect transition="in" filter="fade">
                                      <p:cBhvr>
                                        <p:cTn id="36" dur="1000"/>
                                        <p:tgtEl>
                                          <p:spTgt spid="4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21"/>
                                        </p:tgtEl>
                                        <p:attrNameLst>
                                          <p:attrName>style.visibility</p:attrName>
                                        </p:attrNameLst>
                                      </p:cBhvr>
                                      <p:to>
                                        <p:strVal val="visible"/>
                                      </p:to>
                                    </p:set>
                                    <p:animEffect transition="in" filter="fade">
                                      <p:cBhvr>
                                        <p:cTn id="41" dur="1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26"/>
        <p:cNvGrpSpPr/>
        <p:nvPr/>
      </p:nvGrpSpPr>
      <p:grpSpPr>
        <a:xfrm>
          <a:off x="0" y="0"/>
          <a:ext cx="0" cy="0"/>
          <a:chOff x="0" y="0"/>
          <a:chExt cx="0" cy="0"/>
        </a:xfrm>
      </p:grpSpPr>
      <p:sp>
        <p:nvSpPr>
          <p:cNvPr id="427" name="Shape 427"/>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Tank</a:t>
            </a:r>
          </a:p>
        </p:txBody>
      </p:sp>
      <p:pic>
        <p:nvPicPr>
          <p:cNvPr id="428" name="Shape 428"/>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429" name="Shape 429"/>
          <p:cNvSpPr txBox="1"/>
          <p:nvPr/>
        </p:nvSpPr>
        <p:spPr>
          <a:xfrm>
            <a:off x="1547500" y="4166200"/>
            <a:ext cx="58062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___________ turn to ____________</a:t>
            </a:r>
          </a:p>
        </p:txBody>
      </p:sp>
      <p:sp>
        <p:nvSpPr>
          <p:cNvPr id="430" name="Shape 430"/>
          <p:cNvSpPr txBox="1"/>
          <p:nvPr/>
        </p:nvSpPr>
        <p:spPr>
          <a:xfrm>
            <a:off x="6148270" y="4258575"/>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right</a:t>
            </a:r>
          </a:p>
        </p:txBody>
      </p:sp>
      <p:sp>
        <p:nvSpPr>
          <p:cNvPr id="431" name="Shape 431"/>
          <p:cNvSpPr txBox="1"/>
          <p:nvPr/>
        </p:nvSpPr>
        <p:spPr>
          <a:xfrm>
            <a:off x="2317184" y="4258575"/>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Hard</a:t>
            </a:r>
          </a:p>
        </p:txBody>
      </p:sp>
      <p:pic>
        <p:nvPicPr>
          <p:cNvPr id="432" name="Shape 432"/>
          <p:cNvPicPr preferRelativeResize="0"/>
          <p:nvPr/>
        </p:nvPicPr>
        <p:blipFill>
          <a:blip r:embed="rId4">
            <a:alphaModFix/>
          </a:blip>
          <a:stretch>
            <a:fillRect/>
          </a:stretch>
        </p:blipFill>
        <p:spPr>
          <a:xfrm>
            <a:off x="1059175" y="1449162"/>
            <a:ext cx="6515100" cy="2200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animEffect transition="in" filter="fade">
                                      <p:cBhvr>
                                        <p:cTn id="7" dur="1000"/>
                                        <p:tgtEl>
                                          <p:spTgt spid="4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
                                        </p:tgtEl>
                                        <p:attrNameLst>
                                          <p:attrName>style.visibility</p:attrName>
                                        </p:attrNameLst>
                                      </p:cBhvr>
                                      <p:to>
                                        <p:strVal val="visible"/>
                                      </p:to>
                                    </p:set>
                                    <p:animEffect transition="in" filter="fade">
                                      <p:cBhvr>
                                        <p:cTn id="12"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36"/>
        <p:cNvGrpSpPr/>
        <p:nvPr/>
      </p:nvGrpSpPr>
      <p:grpSpPr>
        <a:xfrm>
          <a:off x="0" y="0"/>
          <a:ext cx="0" cy="0"/>
          <a:chOff x="0" y="0"/>
          <a:chExt cx="0" cy="0"/>
        </a:xfrm>
      </p:grpSpPr>
      <p:sp>
        <p:nvSpPr>
          <p:cNvPr id="437" name="Shape 437"/>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Tank</a:t>
            </a:r>
          </a:p>
        </p:txBody>
      </p:sp>
      <p:pic>
        <p:nvPicPr>
          <p:cNvPr id="438" name="Shape 438"/>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439" name="Shape 439"/>
          <p:cNvSpPr txBox="1"/>
          <p:nvPr/>
        </p:nvSpPr>
        <p:spPr>
          <a:xfrm>
            <a:off x="1352449" y="4166200"/>
            <a:ext cx="6306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_____________ turn to ____________</a:t>
            </a:r>
          </a:p>
        </p:txBody>
      </p:sp>
      <p:sp>
        <p:nvSpPr>
          <p:cNvPr id="440" name="Shape 440"/>
          <p:cNvSpPr txBox="1"/>
          <p:nvPr/>
        </p:nvSpPr>
        <p:spPr>
          <a:xfrm>
            <a:off x="6473771" y="4229650"/>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right</a:t>
            </a:r>
          </a:p>
        </p:txBody>
      </p:sp>
      <p:sp>
        <p:nvSpPr>
          <p:cNvPr id="441" name="Shape 441"/>
          <p:cNvSpPr txBox="1"/>
          <p:nvPr/>
        </p:nvSpPr>
        <p:spPr>
          <a:xfrm>
            <a:off x="2307605" y="4229650"/>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Medium</a:t>
            </a:r>
          </a:p>
        </p:txBody>
      </p:sp>
      <p:pic>
        <p:nvPicPr>
          <p:cNvPr id="442" name="Shape 442"/>
          <p:cNvPicPr preferRelativeResize="0"/>
          <p:nvPr/>
        </p:nvPicPr>
        <p:blipFill>
          <a:blip r:embed="rId4">
            <a:alphaModFix/>
          </a:blip>
          <a:stretch>
            <a:fillRect/>
          </a:stretch>
        </p:blipFill>
        <p:spPr>
          <a:xfrm>
            <a:off x="992087" y="1558125"/>
            <a:ext cx="6861936" cy="22873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1000"/>
                                        <p:tgtEl>
                                          <p:spTgt spid="4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p:cTn id="12" dur="1000"/>
                                        <p:tgtEl>
                                          <p:spTgt spid="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46"/>
        <p:cNvGrpSpPr/>
        <p:nvPr/>
      </p:nvGrpSpPr>
      <p:grpSpPr>
        <a:xfrm>
          <a:off x="0" y="0"/>
          <a:ext cx="0" cy="0"/>
          <a:chOff x="0" y="0"/>
          <a:chExt cx="0" cy="0"/>
        </a:xfrm>
      </p:grpSpPr>
      <p:sp>
        <p:nvSpPr>
          <p:cNvPr id="447" name="Shape 447"/>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Move Tank</a:t>
            </a:r>
          </a:p>
        </p:txBody>
      </p:sp>
      <p:pic>
        <p:nvPicPr>
          <p:cNvPr id="448" name="Shape 448"/>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449" name="Shape 449"/>
          <p:cNvSpPr txBox="1"/>
          <p:nvPr/>
        </p:nvSpPr>
        <p:spPr>
          <a:xfrm>
            <a:off x="1352449" y="4166200"/>
            <a:ext cx="6306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b="1">
                <a:solidFill>
                  <a:srgbClr val="666666"/>
                </a:solidFill>
                <a:latin typeface="Oswald"/>
                <a:ea typeface="Oswald"/>
                <a:cs typeface="Oswald"/>
                <a:sym typeface="Oswald"/>
              </a:rPr>
              <a:t>_____________ turn to ____________</a:t>
            </a:r>
          </a:p>
        </p:txBody>
      </p:sp>
      <p:sp>
        <p:nvSpPr>
          <p:cNvPr id="450" name="Shape 450"/>
          <p:cNvSpPr txBox="1"/>
          <p:nvPr/>
        </p:nvSpPr>
        <p:spPr>
          <a:xfrm>
            <a:off x="6285800" y="4318130"/>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left</a:t>
            </a:r>
          </a:p>
        </p:txBody>
      </p:sp>
      <p:sp>
        <p:nvSpPr>
          <p:cNvPr id="451" name="Shape 451"/>
          <p:cNvSpPr txBox="1"/>
          <p:nvPr/>
        </p:nvSpPr>
        <p:spPr>
          <a:xfrm>
            <a:off x="2416662" y="4229650"/>
            <a:ext cx="2574000" cy="6504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dirty="0">
                <a:solidFill>
                  <a:srgbClr val="007582"/>
                </a:solidFill>
                <a:latin typeface="Nothing You Could Do"/>
                <a:ea typeface="Nothing You Could Do"/>
                <a:cs typeface="Nothing You Could Do"/>
                <a:sym typeface="Nothing You Could Do"/>
              </a:rPr>
              <a:t>Gentle</a:t>
            </a:r>
          </a:p>
        </p:txBody>
      </p:sp>
      <p:pic>
        <p:nvPicPr>
          <p:cNvPr id="452" name="Shape 452"/>
          <p:cNvPicPr preferRelativeResize="0"/>
          <p:nvPr/>
        </p:nvPicPr>
        <p:blipFill>
          <a:blip r:embed="rId4">
            <a:alphaModFix/>
          </a:blip>
          <a:stretch>
            <a:fillRect/>
          </a:stretch>
        </p:blipFill>
        <p:spPr>
          <a:xfrm>
            <a:off x="1438700" y="1704125"/>
            <a:ext cx="6134100" cy="204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fade">
                                      <p:cBhvr>
                                        <p:cTn id="7" dur="10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
                                        </p:tgtEl>
                                        <p:attrNameLst>
                                          <p:attrName>style.visibility</p:attrName>
                                        </p:attrNameLst>
                                      </p:cBhvr>
                                      <p:to>
                                        <p:strVal val="visible"/>
                                      </p:to>
                                    </p:set>
                                    <p:animEffect transition="in" filter="fade">
                                      <p:cBhvr>
                                        <p:cTn id="12" dur="10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56"/>
        <p:cNvGrpSpPr/>
        <p:nvPr/>
      </p:nvGrpSpPr>
      <p:grpSpPr>
        <a:xfrm>
          <a:off x="0" y="0"/>
          <a:ext cx="0" cy="0"/>
          <a:chOff x="0" y="0"/>
          <a:chExt cx="0" cy="0"/>
        </a:xfrm>
      </p:grpSpPr>
      <p:sp>
        <p:nvSpPr>
          <p:cNvPr id="457" name="Shape 457"/>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Basic Challenges</a:t>
            </a:r>
          </a:p>
        </p:txBody>
      </p:sp>
      <p:pic>
        <p:nvPicPr>
          <p:cNvPr id="458" name="Shape 458"/>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459" name="Shape 459"/>
          <p:cNvSpPr txBox="1"/>
          <p:nvPr/>
        </p:nvSpPr>
        <p:spPr>
          <a:xfrm>
            <a:off x="304413" y="1282424"/>
            <a:ext cx="18021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dirty="0">
                <a:solidFill>
                  <a:srgbClr val="DA543C"/>
                </a:solidFill>
                <a:latin typeface="Oswald"/>
                <a:ea typeface="Oswald"/>
                <a:cs typeface="Oswald"/>
                <a:sym typeface="Oswald"/>
              </a:rPr>
              <a:t>Just Make It Go! </a:t>
            </a:r>
          </a:p>
        </p:txBody>
      </p:sp>
      <p:sp>
        <p:nvSpPr>
          <p:cNvPr id="460" name="Shape 460"/>
          <p:cNvSpPr txBox="1"/>
          <p:nvPr/>
        </p:nvSpPr>
        <p:spPr>
          <a:xfrm>
            <a:off x="2607437" y="1571750"/>
            <a:ext cx="1705199"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a:solidFill>
                  <a:srgbClr val="067C82"/>
                </a:solidFill>
                <a:latin typeface="Oswald"/>
                <a:ea typeface="Oswald"/>
                <a:cs typeface="Oswald"/>
                <a:sym typeface="Oswald"/>
              </a:rPr>
              <a:t>Clean Getaway</a:t>
            </a:r>
          </a:p>
        </p:txBody>
      </p:sp>
      <p:sp>
        <p:nvSpPr>
          <p:cNvPr id="461" name="Shape 461"/>
          <p:cNvSpPr txBox="1"/>
          <p:nvPr/>
        </p:nvSpPr>
        <p:spPr>
          <a:xfrm>
            <a:off x="220175" y="3122450"/>
            <a:ext cx="18843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dirty="0">
                <a:solidFill>
                  <a:srgbClr val="434343"/>
                </a:solidFill>
                <a:latin typeface="Oswald"/>
                <a:ea typeface="Oswald"/>
                <a:cs typeface="Oswald"/>
                <a:sym typeface="Oswald"/>
              </a:rPr>
              <a:t>Drive 3 feet forward - use rotations, degrees, and seconds! </a:t>
            </a:r>
          </a:p>
        </p:txBody>
      </p:sp>
      <p:sp>
        <p:nvSpPr>
          <p:cNvPr id="462" name="Shape 462"/>
          <p:cNvSpPr txBox="1"/>
          <p:nvPr/>
        </p:nvSpPr>
        <p:spPr>
          <a:xfrm>
            <a:off x="2441500" y="3287500"/>
            <a:ext cx="19416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a:solidFill>
                  <a:srgbClr val="434343"/>
                </a:solidFill>
                <a:latin typeface="Oswald"/>
                <a:ea typeface="Oswald"/>
                <a:cs typeface="Oswald"/>
                <a:sym typeface="Oswald"/>
              </a:rPr>
              <a:t>Drive 3 feet forward slowly, pause for 2 seconds, and then reverse quickly back to starting point </a:t>
            </a:r>
          </a:p>
        </p:txBody>
      </p:sp>
      <p:sp>
        <p:nvSpPr>
          <p:cNvPr id="463" name="Shape 463"/>
          <p:cNvSpPr txBox="1"/>
          <p:nvPr/>
        </p:nvSpPr>
        <p:spPr>
          <a:xfrm>
            <a:off x="4900900" y="1571750"/>
            <a:ext cx="18021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a:solidFill>
                  <a:srgbClr val="DA543C"/>
                </a:solidFill>
                <a:latin typeface="Oswald"/>
                <a:ea typeface="Oswald"/>
                <a:cs typeface="Oswald"/>
                <a:sym typeface="Oswald"/>
              </a:rPr>
              <a:t>Perfect Square</a:t>
            </a:r>
          </a:p>
        </p:txBody>
      </p:sp>
      <p:sp>
        <p:nvSpPr>
          <p:cNvPr id="464" name="Shape 464"/>
          <p:cNvSpPr txBox="1"/>
          <p:nvPr/>
        </p:nvSpPr>
        <p:spPr>
          <a:xfrm>
            <a:off x="7213100" y="1571750"/>
            <a:ext cx="17052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dirty="0">
                <a:solidFill>
                  <a:srgbClr val="067C82"/>
                </a:solidFill>
                <a:latin typeface="Oswald"/>
                <a:ea typeface="Oswald"/>
                <a:cs typeface="Oswald"/>
                <a:sym typeface="Oswald"/>
              </a:rPr>
              <a:t>Going the Distance</a:t>
            </a:r>
          </a:p>
        </p:txBody>
      </p:sp>
      <p:sp>
        <p:nvSpPr>
          <p:cNvPr id="465" name="Shape 465"/>
          <p:cNvSpPr txBox="1"/>
          <p:nvPr/>
        </p:nvSpPr>
        <p:spPr>
          <a:xfrm>
            <a:off x="4949350" y="3488350"/>
            <a:ext cx="17052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a:solidFill>
                  <a:srgbClr val="434343"/>
                </a:solidFill>
                <a:latin typeface="Oswald"/>
                <a:ea typeface="Oswald"/>
                <a:cs typeface="Oswald"/>
                <a:sym typeface="Oswald"/>
              </a:rPr>
              <a:t>Drive robot in a square with 4 point turns</a:t>
            </a:r>
          </a:p>
          <a:p>
            <a:pPr lvl="0" algn="ctr" rtl="0">
              <a:lnSpc>
                <a:spcPct val="115000"/>
              </a:lnSpc>
              <a:spcBef>
                <a:spcPts val="0"/>
              </a:spcBef>
              <a:buNone/>
            </a:pPr>
            <a:endParaRPr sz="1800">
              <a:solidFill>
                <a:srgbClr val="434343"/>
              </a:solidFill>
              <a:latin typeface="Oswald"/>
              <a:ea typeface="Oswald"/>
              <a:cs typeface="Oswald"/>
              <a:sym typeface="Oswald"/>
            </a:endParaRPr>
          </a:p>
          <a:p>
            <a:pPr lvl="0" algn="ctr" rtl="0">
              <a:lnSpc>
                <a:spcPct val="115000"/>
              </a:lnSpc>
              <a:spcBef>
                <a:spcPts val="0"/>
              </a:spcBef>
              <a:buNone/>
            </a:pPr>
            <a:r>
              <a:rPr lang="en" sz="1800">
                <a:solidFill>
                  <a:srgbClr val="434343"/>
                </a:solidFill>
                <a:latin typeface="Oswald"/>
                <a:ea typeface="Oswald"/>
                <a:cs typeface="Oswald"/>
                <a:sym typeface="Oswald"/>
              </a:rPr>
              <a:t>Hint - use a loop!</a:t>
            </a:r>
          </a:p>
          <a:p>
            <a:pPr lvl="0" algn="ctr" rtl="0">
              <a:lnSpc>
                <a:spcPct val="115000"/>
              </a:lnSpc>
              <a:spcBef>
                <a:spcPts val="0"/>
              </a:spcBef>
              <a:buNone/>
            </a:pPr>
            <a:endParaRPr sz="1800">
              <a:solidFill>
                <a:srgbClr val="434343"/>
              </a:solidFill>
              <a:latin typeface="Oswald"/>
              <a:ea typeface="Oswald"/>
              <a:cs typeface="Oswald"/>
              <a:sym typeface="Oswald"/>
            </a:endParaRPr>
          </a:p>
        </p:txBody>
      </p:sp>
      <p:cxnSp>
        <p:nvCxnSpPr>
          <p:cNvPr id="466" name="Shape 466"/>
          <p:cNvCxnSpPr/>
          <p:nvPr/>
        </p:nvCxnSpPr>
        <p:spPr>
          <a:xfrm>
            <a:off x="2250000" y="1773950"/>
            <a:ext cx="0" cy="3249000"/>
          </a:xfrm>
          <a:prstGeom prst="straightConnector1">
            <a:avLst/>
          </a:prstGeom>
          <a:noFill/>
          <a:ln w="28575" cap="flat" cmpd="sng">
            <a:solidFill>
              <a:schemeClr val="dk2"/>
            </a:solidFill>
            <a:prstDash val="dashDot"/>
            <a:round/>
            <a:headEnd type="none" w="lg" len="lg"/>
            <a:tailEnd type="none" w="lg" len="lg"/>
          </a:ln>
        </p:spPr>
      </p:cxnSp>
      <p:cxnSp>
        <p:nvCxnSpPr>
          <p:cNvPr id="467" name="Shape 467"/>
          <p:cNvCxnSpPr/>
          <p:nvPr/>
        </p:nvCxnSpPr>
        <p:spPr>
          <a:xfrm>
            <a:off x="4670075" y="1773950"/>
            <a:ext cx="0" cy="3249000"/>
          </a:xfrm>
          <a:prstGeom prst="straightConnector1">
            <a:avLst/>
          </a:prstGeom>
          <a:noFill/>
          <a:ln w="28575" cap="flat" cmpd="sng">
            <a:solidFill>
              <a:schemeClr val="dk2"/>
            </a:solidFill>
            <a:prstDash val="dashDot"/>
            <a:round/>
            <a:headEnd type="none" w="lg" len="lg"/>
            <a:tailEnd type="none" w="lg" len="lg"/>
          </a:ln>
        </p:spPr>
      </p:cxnSp>
      <p:cxnSp>
        <p:nvCxnSpPr>
          <p:cNvPr id="468" name="Shape 468"/>
          <p:cNvCxnSpPr/>
          <p:nvPr/>
        </p:nvCxnSpPr>
        <p:spPr>
          <a:xfrm>
            <a:off x="6933825" y="1773950"/>
            <a:ext cx="0" cy="3249000"/>
          </a:xfrm>
          <a:prstGeom prst="straightConnector1">
            <a:avLst/>
          </a:prstGeom>
          <a:noFill/>
          <a:ln w="28575" cap="flat" cmpd="sng">
            <a:solidFill>
              <a:schemeClr val="dk2"/>
            </a:solidFill>
            <a:prstDash val="dashDot"/>
            <a:round/>
            <a:headEnd type="none" w="lg" len="lg"/>
            <a:tailEnd type="none" w="lg" len="lg"/>
          </a:ln>
        </p:spPr>
      </p:cxnSp>
      <p:sp>
        <p:nvSpPr>
          <p:cNvPr id="469" name="Shape 469"/>
          <p:cNvSpPr txBox="1"/>
          <p:nvPr/>
        </p:nvSpPr>
        <p:spPr>
          <a:xfrm>
            <a:off x="7213100" y="3833576"/>
            <a:ext cx="17052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dirty="0">
                <a:solidFill>
                  <a:srgbClr val="434343"/>
                </a:solidFill>
                <a:latin typeface="Oswald"/>
                <a:ea typeface="Oswald"/>
                <a:cs typeface="Oswald"/>
                <a:sym typeface="Oswald"/>
              </a:rPr>
              <a:t>Drive robot to go exactly 10 feet (from line to line)</a:t>
            </a:r>
          </a:p>
          <a:p>
            <a:pPr lvl="0" algn="ctr" rtl="0">
              <a:lnSpc>
                <a:spcPct val="115000"/>
              </a:lnSpc>
              <a:spcBef>
                <a:spcPts val="0"/>
              </a:spcBef>
              <a:buNone/>
            </a:pPr>
            <a:endParaRPr sz="1800" dirty="0">
              <a:solidFill>
                <a:srgbClr val="434343"/>
              </a:solidFill>
              <a:latin typeface="Oswald"/>
              <a:ea typeface="Oswald"/>
              <a:cs typeface="Oswald"/>
              <a:sym typeface="Oswald"/>
            </a:endParaRPr>
          </a:p>
          <a:p>
            <a:pPr lvl="0" algn="ctr" rtl="0">
              <a:lnSpc>
                <a:spcPct val="115000"/>
              </a:lnSpc>
              <a:spcBef>
                <a:spcPts val="0"/>
              </a:spcBef>
              <a:buNone/>
            </a:pPr>
            <a:endParaRPr sz="1800" dirty="0">
              <a:solidFill>
                <a:srgbClr val="434343"/>
              </a:solidFill>
              <a:latin typeface="Oswald"/>
              <a:ea typeface="Oswald"/>
              <a:cs typeface="Oswald"/>
              <a:sym typeface="Oswald"/>
            </a:endParaRPr>
          </a:p>
        </p:txBody>
      </p:sp>
      <p:sp>
        <p:nvSpPr>
          <p:cNvPr id="470" name="Shape 470"/>
          <p:cNvSpPr txBox="1"/>
          <p:nvPr/>
        </p:nvSpPr>
        <p:spPr>
          <a:xfrm>
            <a:off x="162875" y="4400450"/>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20 pts</a:t>
            </a:r>
          </a:p>
        </p:txBody>
      </p:sp>
      <p:sp>
        <p:nvSpPr>
          <p:cNvPr id="471" name="Shape 471"/>
          <p:cNvSpPr txBox="1"/>
          <p:nvPr/>
        </p:nvSpPr>
        <p:spPr>
          <a:xfrm>
            <a:off x="2489225" y="4400450"/>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30 pts</a:t>
            </a:r>
          </a:p>
        </p:txBody>
      </p:sp>
      <p:sp>
        <p:nvSpPr>
          <p:cNvPr id="472" name="Shape 472"/>
          <p:cNvSpPr txBox="1"/>
          <p:nvPr/>
        </p:nvSpPr>
        <p:spPr>
          <a:xfrm>
            <a:off x="4831150" y="4450125"/>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40 pts</a:t>
            </a:r>
          </a:p>
        </p:txBody>
      </p:sp>
      <p:sp>
        <p:nvSpPr>
          <p:cNvPr id="473" name="Shape 473"/>
          <p:cNvSpPr txBox="1"/>
          <p:nvPr/>
        </p:nvSpPr>
        <p:spPr>
          <a:xfrm>
            <a:off x="7073600" y="4450125"/>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50 pts</a:t>
            </a:r>
          </a:p>
        </p:txBody>
      </p:sp>
      <p:sp>
        <p:nvSpPr>
          <p:cNvPr id="474" name="Shape 474" title="BTTF 45 Minute Timer">
            <a:hlinkClick r:id="rId4"/>
          </p:cNvPr>
          <p:cNvSpPr/>
          <p:nvPr/>
        </p:nvSpPr>
        <p:spPr>
          <a:xfrm>
            <a:off x="7034000" y="112950"/>
            <a:ext cx="1884300" cy="1413213"/>
          </a:xfrm>
          <a:prstGeom prst="rect">
            <a:avLst/>
          </a:prstGeom>
          <a:blipFill>
            <a:blip r:embed="rId5">
              <a:alphaModFix/>
            </a:blip>
            <a:stretch>
              <a:fillRect/>
            </a:stretch>
          </a:blipFill>
          <a:ln>
            <a:noFill/>
          </a:ln>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78"/>
        <p:cNvGrpSpPr/>
        <p:nvPr/>
      </p:nvGrpSpPr>
      <p:grpSpPr>
        <a:xfrm>
          <a:off x="0" y="0"/>
          <a:ext cx="0" cy="0"/>
          <a:chOff x="0" y="0"/>
          <a:chExt cx="0" cy="0"/>
        </a:xfrm>
      </p:grpSpPr>
      <p:pic>
        <p:nvPicPr>
          <p:cNvPr id="479" name="Shape 479"/>
          <p:cNvPicPr preferRelativeResize="0"/>
          <p:nvPr/>
        </p:nvPicPr>
        <p:blipFill>
          <a:blip r:embed="rId3">
            <a:alphaModFix/>
          </a:blip>
          <a:stretch>
            <a:fillRect/>
          </a:stretch>
        </p:blipFill>
        <p:spPr>
          <a:xfrm>
            <a:off x="2238900" y="3503975"/>
            <a:ext cx="4249948" cy="1639524"/>
          </a:xfrm>
          <a:prstGeom prst="rect">
            <a:avLst/>
          </a:prstGeom>
          <a:noFill/>
          <a:ln>
            <a:noFill/>
          </a:ln>
        </p:spPr>
      </p:pic>
      <p:sp>
        <p:nvSpPr>
          <p:cNvPr id="480" name="Shape 480"/>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The Race is On!</a:t>
            </a:r>
          </a:p>
        </p:txBody>
      </p:sp>
      <p:pic>
        <p:nvPicPr>
          <p:cNvPr id="481" name="Shape 481"/>
          <p:cNvPicPr preferRelativeResize="0"/>
          <p:nvPr/>
        </p:nvPicPr>
        <p:blipFill>
          <a:blip r:embed="rId4">
            <a:alphaModFix/>
          </a:blip>
          <a:stretch>
            <a:fillRect/>
          </a:stretch>
        </p:blipFill>
        <p:spPr>
          <a:xfrm rot="10800000">
            <a:off x="0" y="43175"/>
            <a:ext cx="1257300" cy="1314450"/>
          </a:xfrm>
          <a:prstGeom prst="rect">
            <a:avLst/>
          </a:prstGeom>
          <a:noFill/>
          <a:ln>
            <a:noFill/>
          </a:ln>
        </p:spPr>
      </p:pic>
      <p:sp>
        <p:nvSpPr>
          <p:cNvPr id="482" name="Shape 482"/>
          <p:cNvSpPr txBox="1"/>
          <p:nvPr/>
        </p:nvSpPr>
        <p:spPr>
          <a:xfrm>
            <a:off x="2196225" y="1104875"/>
            <a:ext cx="38337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4800" dirty="0">
                <a:solidFill>
                  <a:srgbClr val="DA543C"/>
                </a:solidFill>
                <a:latin typeface="Oswald"/>
                <a:ea typeface="Oswald"/>
                <a:cs typeface="Oswald"/>
                <a:sym typeface="Oswald"/>
              </a:rPr>
              <a:t>10-yd Dash</a:t>
            </a:r>
          </a:p>
        </p:txBody>
      </p:sp>
      <p:sp>
        <p:nvSpPr>
          <p:cNvPr id="483" name="Shape 483"/>
          <p:cNvSpPr txBox="1"/>
          <p:nvPr/>
        </p:nvSpPr>
        <p:spPr>
          <a:xfrm>
            <a:off x="374575" y="2423025"/>
            <a:ext cx="81678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2700">
                <a:solidFill>
                  <a:srgbClr val="434343"/>
                </a:solidFill>
                <a:latin typeface="Oswald"/>
                <a:ea typeface="Oswald"/>
                <a:cs typeface="Oswald"/>
                <a:sym typeface="Oswald"/>
              </a:rPr>
              <a:t>5 yards forward, 180-degree turn, and 5 yards back </a:t>
            </a:r>
          </a:p>
          <a:p>
            <a:pPr lvl="0" algn="ctr" rtl="0">
              <a:lnSpc>
                <a:spcPct val="115000"/>
              </a:lnSpc>
              <a:spcBef>
                <a:spcPts val="0"/>
              </a:spcBef>
              <a:buNone/>
            </a:pPr>
            <a:r>
              <a:rPr lang="en" sz="2400">
                <a:solidFill>
                  <a:srgbClr val="434343"/>
                </a:solidFill>
                <a:latin typeface="Oswald"/>
                <a:ea typeface="Oswald"/>
                <a:cs typeface="Oswald"/>
                <a:sym typeface="Oswald"/>
              </a:rPr>
              <a:t>(must cross line completely before turnaround)</a:t>
            </a:r>
            <a:r>
              <a:rPr lang="en" sz="2700">
                <a:solidFill>
                  <a:srgbClr val="434343"/>
                </a:solidFill>
                <a:latin typeface="Oswald"/>
                <a:ea typeface="Oswald"/>
                <a:cs typeface="Oswald"/>
                <a:sym typeface="Oswald"/>
              </a:rPr>
              <a:t> </a:t>
            </a:r>
          </a:p>
          <a:p>
            <a:pPr lvl="0" algn="ctr" rtl="0">
              <a:lnSpc>
                <a:spcPct val="115000"/>
              </a:lnSpc>
              <a:spcBef>
                <a:spcPts val="0"/>
              </a:spcBef>
              <a:buNone/>
            </a:pPr>
            <a:endParaRPr sz="1800">
              <a:solidFill>
                <a:srgbClr val="434343"/>
              </a:solidFill>
              <a:latin typeface="Oswald"/>
              <a:ea typeface="Oswald"/>
              <a:cs typeface="Oswald"/>
              <a:sym typeface="Oswald"/>
            </a:endParaRPr>
          </a:p>
        </p:txBody>
      </p:sp>
      <p:sp>
        <p:nvSpPr>
          <p:cNvPr id="484" name="Shape 484"/>
          <p:cNvSpPr txBox="1"/>
          <p:nvPr/>
        </p:nvSpPr>
        <p:spPr>
          <a:xfrm>
            <a:off x="2016725" y="3573475"/>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75 pts</a:t>
            </a:r>
          </a:p>
        </p:txBody>
      </p:sp>
      <p:sp>
        <p:nvSpPr>
          <p:cNvPr id="485" name="Shape 485"/>
          <p:cNvSpPr txBox="1"/>
          <p:nvPr/>
        </p:nvSpPr>
        <p:spPr>
          <a:xfrm>
            <a:off x="3393074" y="2792774"/>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dirty="0">
                <a:solidFill>
                  <a:srgbClr val="666666"/>
                </a:solidFill>
                <a:latin typeface="Oswald"/>
                <a:ea typeface="Oswald"/>
                <a:cs typeface="Oswald"/>
                <a:sym typeface="Oswald"/>
              </a:rPr>
              <a:t>100 pts</a:t>
            </a:r>
          </a:p>
        </p:txBody>
      </p:sp>
      <p:sp>
        <p:nvSpPr>
          <p:cNvPr id="486" name="Shape 486"/>
          <p:cNvSpPr txBox="1"/>
          <p:nvPr/>
        </p:nvSpPr>
        <p:spPr>
          <a:xfrm>
            <a:off x="4850900" y="3573475"/>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50 pts</a:t>
            </a:r>
          </a:p>
        </p:txBody>
      </p:sp>
      <p:sp>
        <p:nvSpPr>
          <p:cNvPr id="487" name="Shape 487" title="Countdown timer 20 minutes">
            <a:hlinkClick r:id="rId5"/>
          </p:cNvPr>
          <p:cNvSpPr/>
          <p:nvPr/>
        </p:nvSpPr>
        <p:spPr>
          <a:xfrm>
            <a:off x="6968850" y="112949"/>
            <a:ext cx="1991625" cy="1493724"/>
          </a:xfrm>
          <a:prstGeom prst="rect">
            <a:avLst/>
          </a:prstGeom>
          <a:blipFill>
            <a:blip r:embed="rId6">
              <a:alphaModFix/>
            </a:blip>
            <a:stretch>
              <a:fillRect/>
            </a:stretch>
          </a:blipFill>
          <a:ln>
            <a:noFill/>
          </a:ln>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491"/>
        <p:cNvGrpSpPr/>
        <p:nvPr/>
      </p:nvGrpSpPr>
      <p:grpSpPr>
        <a:xfrm>
          <a:off x="0" y="0"/>
          <a:ext cx="0" cy="0"/>
          <a:chOff x="0" y="0"/>
          <a:chExt cx="0" cy="0"/>
        </a:xfrm>
      </p:grpSpPr>
      <p:sp>
        <p:nvSpPr>
          <p:cNvPr id="492" name="Shape 492"/>
          <p:cNvSpPr txBox="1"/>
          <p:nvPr/>
        </p:nvSpPr>
        <p:spPr>
          <a:xfrm>
            <a:off x="1369078" y="112950"/>
            <a:ext cx="729675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Advanced Challenges</a:t>
            </a:r>
          </a:p>
        </p:txBody>
      </p:sp>
      <p:pic>
        <p:nvPicPr>
          <p:cNvPr id="493" name="Shape 493"/>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494" name="Shape 494"/>
          <p:cNvSpPr txBox="1"/>
          <p:nvPr/>
        </p:nvSpPr>
        <p:spPr>
          <a:xfrm>
            <a:off x="-26131" y="1459940"/>
            <a:ext cx="18021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dirty="0">
                <a:solidFill>
                  <a:srgbClr val="DA543C"/>
                </a:solidFill>
                <a:latin typeface="Oswald"/>
                <a:ea typeface="Oswald"/>
                <a:cs typeface="Oswald"/>
                <a:sym typeface="Oswald"/>
              </a:rPr>
              <a:t>Stop Light</a:t>
            </a:r>
          </a:p>
        </p:txBody>
      </p:sp>
      <p:sp>
        <p:nvSpPr>
          <p:cNvPr id="495" name="Shape 495"/>
          <p:cNvSpPr txBox="1"/>
          <p:nvPr/>
        </p:nvSpPr>
        <p:spPr>
          <a:xfrm>
            <a:off x="1786162" y="1389150"/>
            <a:ext cx="1705199"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dirty="0">
                <a:solidFill>
                  <a:srgbClr val="067C82"/>
                </a:solidFill>
                <a:latin typeface="Oswald"/>
                <a:ea typeface="Oswald"/>
                <a:cs typeface="Oswald"/>
                <a:sym typeface="Oswald"/>
              </a:rPr>
              <a:t>Follow the</a:t>
            </a:r>
          </a:p>
          <a:p>
            <a:pPr lvl="0" algn="ctr" rtl="0">
              <a:lnSpc>
                <a:spcPct val="100000"/>
              </a:lnSpc>
              <a:spcBef>
                <a:spcPts val="0"/>
              </a:spcBef>
              <a:buNone/>
            </a:pPr>
            <a:r>
              <a:rPr lang="en" sz="3000" dirty="0">
                <a:solidFill>
                  <a:srgbClr val="067C82"/>
                </a:solidFill>
                <a:latin typeface="Oswald"/>
                <a:ea typeface="Oswald"/>
                <a:cs typeface="Oswald"/>
                <a:sym typeface="Oswald"/>
              </a:rPr>
              <a:t>Line</a:t>
            </a:r>
          </a:p>
        </p:txBody>
      </p:sp>
      <p:sp>
        <p:nvSpPr>
          <p:cNvPr id="496" name="Shape 496"/>
          <p:cNvSpPr txBox="1"/>
          <p:nvPr/>
        </p:nvSpPr>
        <p:spPr>
          <a:xfrm>
            <a:off x="-18750" y="3325575"/>
            <a:ext cx="17052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a:solidFill>
                  <a:srgbClr val="434343"/>
                </a:solidFill>
                <a:latin typeface="Oswald"/>
                <a:ea typeface="Oswald"/>
                <a:cs typeface="Oswald"/>
                <a:sym typeface="Oswald"/>
              </a:rPr>
              <a:t>Using the ultrasonic sensor, program bot to stop before it hits a wall </a:t>
            </a:r>
          </a:p>
          <a:p>
            <a:pPr lvl="0" algn="ctr" rtl="0">
              <a:lnSpc>
                <a:spcPct val="115000"/>
              </a:lnSpc>
              <a:spcBef>
                <a:spcPts val="0"/>
              </a:spcBef>
              <a:buNone/>
            </a:pPr>
            <a:r>
              <a:rPr lang="en" sz="1800">
                <a:solidFill>
                  <a:srgbClr val="434343"/>
                </a:solidFill>
                <a:latin typeface="Oswald"/>
                <a:ea typeface="Oswald"/>
                <a:cs typeface="Oswald"/>
                <a:sym typeface="Oswald"/>
              </a:rPr>
              <a:t> </a:t>
            </a:r>
          </a:p>
        </p:txBody>
      </p:sp>
      <p:sp>
        <p:nvSpPr>
          <p:cNvPr id="497" name="Shape 497"/>
          <p:cNvSpPr txBox="1"/>
          <p:nvPr/>
        </p:nvSpPr>
        <p:spPr>
          <a:xfrm>
            <a:off x="1804650" y="3246675"/>
            <a:ext cx="17052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a:solidFill>
                  <a:srgbClr val="434343"/>
                </a:solidFill>
                <a:latin typeface="Oswald"/>
                <a:ea typeface="Oswald"/>
                <a:cs typeface="Oswald"/>
                <a:sym typeface="Oswald"/>
              </a:rPr>
              <a:t>Use light sensor to follow zig zag line </a:t>
            </a:r>
          </a:p>
          <a:p>
            <a:pPr lvl="0" algn="ctr" rtl="0">
              <a:lnSpc>
                <a:spcPct val="115000"/>
              </a:lnSpc>
              <a:spcBef>
                <a:spcPts val="0"/>
              </a:spcBef>
              <a:buNone/>
            </a:pPr>
            <a:endParaRPr sz="1800">
              <a:solidFill>
                <a:srgbClr val="434343"/>
              </a:solidFill>
              <a:latin typeface="Oswald"/>
              <a:ea typeface="Oswald"/>
              <a:cs typeface="Oswald"/>
              <a:sym typeface="Oswald"/>
            </a:endParaRPr>
          </a:p>
        </p:txBody>
      </p:sp>
      <p:cxnSp>
        <p:nvCxnSpPr>
          <p:cNvPr id="498" name="Shape 498"/>
          <p:cNvCxnSpPr/>
          <p:nvPr/>
        </p:nvCxnSpPr>
        <p:spPr>
          <a:xfrm>
            <a:off x="1741975" y="1773950"/>
            <a:ext cx="0" cy="3249000"/>
          </a:xfrm>
          <a:prstGeom prst="straightConnector1">
            <a:avLst/>
          </a:prstGeom>
          <a:noFill/>
          <a:ln w="28575" cap="flat" cmpd="sng">
            <a:solidFill>
              <a:schemeClr val="dk2"/>
            </a:solidFill>
            <a:prstDash val="dashDot"/>
            <a:round/>
            <a:headEnd type="none" w="lg" len="lg"/>
            <a:tailEnd type="none" w="lg" len="lg"/>
          </a:ln>
        </p:spPr>
      </p:cxnSp>
      <p:cxnSp>
        <p:nvCxnSpPr>
          <p:cNvPr id="499" name="Shape 499"/>
          <p:cNvCxnSpPr/>
          <p:nvPr/>
        </p:nvCxnSpPr>
        <p:spPr>
          <a:xfrm>
            <a:off x="3601900" y="1733125"/>
            <a:ext cx="0" cy="3249000"/>
          </a:xfrm>
          <a:prstGeom prst="straightConnector1">
            <a:avLst/>
          </a:prstGeom>
          <a:noFill/>
          <a:ln w="28575" cap="flat" cmpd="sng">
            <a:solidFill>
              <a:schemeClr val="dk2"/>
            </a:solidFill>
            <a:prstDash val="dashDot"/>
            <a:round/>
            <a:headEnd type="none" w="lg" len="lg"/>
            <a:tailEnd type="none" w="lg" len="lg"/>
          </a:ln>
        </p:spPr>
      </p:cxnSp>
      <p:sp>
        <p:nvSpPr>
          <p:cNvPr id="500" name="Shape 500"/>
          <p:cNvSpPr txBox="1"/>
          <p:nvPr/>
        </p:nvSpPr>
        <p:spPr>
          <a:xfrm>
            <a:off x="-126650" y="4380825"/>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75 pts</a:t>
            </a:r>
          </a:p>
        </p:txBody>
      </p:sp>
      <p:sp>
        <p:nvSpPr>
          <p:cNvPr id="501" name="Shape 501"/>
          <p:cNvSpPr txBox="1"/>
          <p:nvPr/>
        </p:nvSpPr>
        <p:spPr>
          <a:xfrm>
            <a:off x="1686450" y="4380825"/>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100 pts</a:t>
            </a:r>
          </a:p>
        </p:txBody>
      </p:sp>
      <p:sp>
        <p:nvSpPr>
          <p:cNvPr id="502" name="Shape 502"/>
          <p:cNvSpPr txBox="1"/>
          <p:nvPr/>
        </p:nvSpPr>
        <p:spPr>
          <a:xfrm>
            <a:off x="3630475" y="1389150"/>
            <a:ext cx="18021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dirty="0">
                <a:solidFill>
                  <a:srgbClr val="DA543C"/>
                </a:solidFill>
                <a:latin typeface="Oswald"/>
                <a:ea typeface="Oswald"/>
                <a:cs typeface="Oswald"/>
                <a:sym typeface="Oswald"/>
              </a:rPr>
              <a:t>Parking </a:t>
            </a:r>
          </a:p>
          <a:p>
            <a:pPr lvl="0" algn="ctr" rtl="0">
              <a:lnSpc>
                <a:spcPct val="100000"/>
              </a:lnSpc>
              <a:spcBef>
                <a:spcPts val="0"/>
              </a:spcBef>
              <a:buNone/>
            </a:pPr>
            <a:r>
              <a:rPr lang="en" sz="3000" dirty="0">
                <a:solidFill>
                  <a:srgbClr val="DA543C"/>
                </a:solidFill>
                <a:latin typeface="Oswald"/>
                <a:ea typeface="Oswald"/>
                <a:cs typeface="Oswald"/>
                <a:sym typeface="Oswald"/>
              </a:rPr>
              <a:t>Lot</a:t>
            </a:r>
          </a:p>
        </p:txBody>
      </p:sp>
      <p:sp>
        <p:nvSpPr>
          <p:cNvPr id="503" name="Shape 503"/>
          <p:cNvSpPr txBox="1"/>
          <p:nvPr/>
        </p:nvSpPr>
        <p:spPr>
          <a:xfrm>
            <a:off x="5569512" y="1873312"/>
            <a:ext cx="17052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dirty="0">
                <a:solidFill>
                  <a:srgbClr val="067C82"/>
                </a:solidFill>
                <a:latin typeface="Oswald"/>
                <a:ea typeface="Oswald"/>
                <a:cs typeface="Oswald"/>
                <a:sym typeface="Oswald"/>
              </a:rPr>
              <a:t>Catapult</a:t>
            </a:r>
          </a:p>
        </p:txBody>
      </p:sp>
      <p:sp>
        <p:nvSpPr>
          <p:cNvPr id="504" name="Shape 504"/>
          <p:cNvSpPr txBox="1"/>
          <p:nvPr/>
        </p:nvSpPr>
        <p:spPr>
          <a:xfrm>
            <a:off x="3678925" y="3163975"/>
            <a:ext cx="17052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dirty="0">
                <a:solidFill>
                  <a:srgbClr val="434343"/>
                </a:solidFill>
                <a:latin typeface="Oswald"/>
                <a:ea typeface="Oswald"/>
                <a:cs typeface="Oswald"/>
                <a:sym typeface="Oswald"/>
              </a:rPr>
              <a:t>Program robot to park in random parking spot</a:t>
            </a:r>
          </a:p>
          <a:p>
            <a:pPr lvl="0" algn="ctr" rtl="0">
              <a:lnSpc>
                <a:spcPct val="115000"/>
              </a:lnSpc>
              <a:spcBef>
                <a:spcPts val="0"/>
              </a:spcBef>
              <a:buNone/>
            </a:pPr>
            <a:endParaRPr sz="1800" dirty="0">
              <a:solidFill>
                <a:srgbClr val="434343"/>
              </a:solidFill>
              <a:latin typeface="Oswald"/>
              <a:ea typeface="Oswald"/>
              <a:cs typeface="Oswald"/>
              <a:sym typeface="Oswald"/>
            </a:endParaRPr>
          </a:p>
        </p:txBody>
      </p:sp>
      <p:sp>
        <p:nvSpPr>
          <p:cNvPr id="505" name="Shape 505"/>
          <p:cNvSpPr txBox="1"/>
          <p:nvPr/>
        </p:nvSpPr>
        <p:spPr>
          <a:xfrm>
            <a:off x="5599650" y="3287500"/>
            <a:ext cx="17052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a:solidFill>
                  <a:srgbClr val="434343"/>
                </a:solidFill>
                <a:latin typeface="Oswald"/>
                <a:ea typeface="Oswald"/>
                <a:cs typeface="Oswald"/>
                <a:sym typeface="Oswald"/>
              </a:rPr>
              <a:t>Add an auxiliary motor to catapult a hacky sack as far as possible </a:t>
            </a:r>
          </a:p>
          <a:p>
            <a:pPr lvl="0" algn="ctr" rtl="0">
              <a:lnSpc>
                <a:spcPct val="115000"/>
              </a:lnSpc>
              <a:spcBef>
                <a:spcPts val="0"/>
              </a:spcBef>
              <a:buNone/>
            </a:pPr>
            <a:endParaRPr sz="1800">
              <a:solidFill>
                <a:srgbClr val="434343"/>
              </a:solidFill>
              <a:latin typeface="Oswald"/>
              <a:ea typeface="Oswald"/>
              <a:cs typeface="Oswald"/>
              <a:sym typeface="Oswald"/>
            </a:endParaRPr>
          </a:p>
        </p:txBody>
      </p:sp>
      <p:cxnSp>
        <p:nvCxnSpPr>
          <p:cNvPr id="506" name="Shape 506"/>
          <p:cNvCxnSpPr/>
          <p:nvPr/>
        </p:nvCxnSpPr>
        <p:spPr>
          <a:xfrm>
            <a:off x="5461175" y="1773950"/>
            <a:ext cx="0" cy="3249000"/>
          </a:xfrm>
          <a:prstGeom prst="straightConnector1">
            <a:avLst/>
          </a:prstGeom>
          <a:noFill/>
          <a:ln w="28575" cap="flat" cmpd="sng">
            <a:solidFill>
              <a:schemeClr val="dk2"/>
            </a:solidFill>
            <a:prstDash val="dashDot"/>
            <a:round/>
            <a:headEnd type="none" w="lg" len="lg"/>
            <a:tailEnd type="none" w="lg" len="lg"/>
          </a:ln>
        </p:spPr>
      </p:cxnSp>
      <p:sp>
        <p:nvSpPr>
          <p:cNvPr id="507" name="Shape 507"/>
          <p:cNvSpPr txBox="1"/>
          <p:nvPr/>
        </p:nvSpPr>
        <p:spPr>
          <a:xfrm>
            <a:off x="3591712" y="4380825"/>
            <a:ext cx="1941600" cy="622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000" b="1">
                <a:solidFill>
                  <a:srgbClr val="666666"/>
                </a:solidFill>
                <a:latin typeface="Oswald"/>
                <a:ea typeface="Oswald"/>
                <a:cs typeface="Oswald"/>
                <a:sym typeface="Oswald"/>
              </a:rPr>
              <a:t>150 pts</a:t>
            </a:r>
          </a:p>
        </p:txBody>
      </p:sp>
      <p:sp>
        <p:nvSpPr>
          <p:cNvPr id="508" name="Shape 508"/>
          <p:cNvSpPr txBox="1"/>
          <p:nvPr/>
        </p:nvSpPr>
        <p:spPr>
          <a:xfrm>
            <a:off x="5681825" y="4257300"/>
            <a:ext cx="14775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b="1">
                <a:solidFill>
                  <a:srgbClr val="666666"/>
                </a:solidFill>
                <a:latin typeface="Oswald"/>
                <a:ea typeface="Oswald"/>
                <a:cs typeface="Oswald"/>
                <a:sym typeface="Oswald"/>
              </a:rPr>
              <a:t>10 pts </a:t>
            </a:r>
            <a:r>
              <a:rPr lang="en" sz="1800" b="1">
                <a:solidFill>
                  <a:srgbClr val="666666"/>
                </a:solidFill>
                <a:latin typeface="Oswald"/>
                <a:ea typeface="Oswald"/>
                <a:cs typeface="Oswald"/>
                <a:sym typeface="Oswald"/>
              </a:rPr>
              <a:t>per inch</a:t>
            </a:r>
          </a:p>
        </p:txBody>
      </p:sp>
      <p:sp>
        <p:nvSpPr>
          <p:cNvPr id="509" name="Shape 509"/>
          <p:cNvSpPr txBox="1"/>
          <p:nvPr/>
        </p:nvSpPr>
        <p:spPr>
          <a:xfrm>
            <a:off x="7383062" y="1474325"/>
            <a:ext cx="18021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dirty="0">
                <a:solidFill>
                  <a:srgbClr val="DA543C"/>
                </a:solidFill>
                <a:latin typeface="Oswald"/>
                <a:ea typeface="Oswald"/>
                <a:cs typeface="Oswald"/>
                <a:sym typeface="Oswald"/>
              </a:rPr>
              <a:t>Mountain</a:t>
            </a:r>
          </a:p>
          <a:p>
            <a:pPr lvl="0" algn="ctr" rtl="0">
              <a:lnSpc>
                <a:spcPct val="100000"/>
              </a:lnSpc>
              <a:spcBef>
                <a:spcPts val="0"/>
              </a:spcBef>
              <a:buNone/>
            </a:pPr>
            <a:r>
              <a:rPr lang="en" sz="3000" dirty="0">
                <a:solidFill>
                  <a:srgbClr val="DA543C"/>
                </a:solidFill>
                <a:latin typeface="Oswald"/>
                <a:ea typeface="Oswald"/>
                <a:cs typeface="Oswald"/>
                <a:sym typeface="Oswald"/>
              </a:rPr>
              <a:t>Climbing</a:t>
            </a:r>
          </a:p>
        </p:txBody>
      </p:sp>
      <p:sp>
        <p:nvSpPr>
          <p:cNvPr id="510" name="Shape 510"/>
          <p:cNvSpPr txBox="1"/>
          <p:nvPr/>
        </p:nvSpPr>
        <p:spPr>
          <a:xfrm>
            <a:off x="7461300" y="3163975"/>
            <a:ext cx="1705200" cy="622500"/>
          </a:xfrm>
          <a:prstGeom prst="rect">
            <a:avLst/>
          </a:prstGeom>
          <a:noFill/>
          <a:ln>
            <a:noFill/>
          </a:ln>
        </p:spPr>
        <p:txBody>
          <a:bodyPr wrap="square" lIns="91425" tIns="91425" rIns="91425" bIns="91425" anchor="ctr" anchorCtr="0">
            <a:noAutofit/>
          </a:bodyPr>
          <a:lstStyle/>
          <a:p>
            <a:pPr lvl="0" algn="ctr" rtl="0">
              <a:lnSpc>
                <a:spcPct val="115000"/>
              </a:lnSpc>
              <a:spcBef>
                <a:spcPts val="0"/>
              </a:spcBef>
              <a:buNone/>
            </a:pPr>
            <a:r>
              <a:rPr lang="en" sz="1800">
                <a:solidFill>
                  <a:srgbClr val="434343"/>
                </a:solidFill>
                <a:latin typeface="Oswald"/>
                <a:ea typeface="Oswald"/>
                <a:cs typeface="Oswald"/>
                <a:sym typeface="Oswald"/>
              </a:rPr>
              <a:t>Redesign your bot to climb different levels of incline </a:t>
            </a:r>
          </a:p>
        </p:txBody>
      </p:sp>
      <p:cxnSp>
        <p:nvCxnSpPr>
          <p:cNvPr id="511" name="Shape 511"/>
          <p:cNvCxnSpPr/>
          <p:nvPr/>
        </p:nvCxnSpPr>
        <p:spPr>
          <a:xfrm>
            <a:off x="7383075" y="1733125"/>
            <a:ext cx="0" cy="3249000"/>
          </a:xfrm>
          <a:prstGeom prst="straightConnector1">
            <a:avLst/>
          </a:prstGeom>
          <a:noFill/>
          <a:ln w="28575" cap="flat" cmpd="sng">
            <a:solidFill>
              <a:schemeClr val="dk2"/>
            </a:solidFill>
            <a:prstDash val="dashDot"/>
            <a:round/>
            <a:headEnd type="none" w="lg" len="lg"/>
            <a:tailEnd type="none" w="lg" len="lg"/>
          </a:ln>
        </p:spPr>
      </p:cxnSp>
      <p:sp>
        <p:nvSpPr>
          <p:cNvPr id="512" name="Shape 512"/>
          <p:cNvSpPr txBox="1"/>
          <p:nvPr/>
        </p:nvSpPr>
        <p:spPr>
          <a:xfrm>
            <a:off x="7575150" y="4257300"/>
            <a:ext cx="1477500" cy="622500"/>
          </a:xfrm>
          <a:prstGeom prst="rect">
            <a:avLst/>
          </a:prstGeom>
          <a:noFill/>
          <a:ln>
            <a:noFill/>
          </a:ln>
        </p:spPr>
        <p:txBody>
          <a:bodyPr wrap="square" lIns="91425" tIns="91425" rIns="91425" bIns="91425" anchor="t" anchorCtr="0">
            <a:noAutofit/>
          </a:bodyPr>
          <a:lstStyle/>
          <a:p>
            <a:pPr lvl="0" algn="ctr" rtl="0">
              <a:lnSpc>
                <a:spcPct val="100000"/>
              </a:lnSpc>
              <a:spcBef>
                <a:spcPts val="0"/>
              </a:spcBef>
              <a:buNone/>
            </a:pPr>
            <a:r>
              <a:rPr lang="en" sz="3000" b="1">
                <a:solidFill>
                  <a:srgbClr val="666666"/>
                </a:solidFill>
                <a:latin typeface="Oswald"/>
                <a:ea typeface="Oswald"/>
                <a:cs typeface="Oswald"/>
                <a:sym typeface="Oswald"/>
              </a:rPr>
              <a:t>40 pts </a:t>
            </a:r>
            <a:r>
              <a:rPr lang="en" sz="1800" b="1">
                <a:solidFill>
                  <a:srgbClr val="666666"/>
                </a:solidFill>
                <a:latin typeface="Oswald"/>
                <a:ea typeface="Oswald"/>
                <a:cs typeface="Oswald"/>
                <a:sym typeface="Oswald"/>
              </a:rPr>
              <a:t>per level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543C"/>
        </a:solidFill>
        <a:effectLst/>
      </p:bgPr>
    </p:bg>
    <p:spTree>
      <p:nvGrpSpPr>
        <p:cNvPr id="1" name="Shape 80"/>
        <p:cNvGrpSpPr/>
        <p:nvPr/>
      </p:nvGrpSpPr>
      <p:grpSpPr>
        <a:xfrm>
          <a:off x="0" y="0"/>
          <a:ext cx="0" cy="0"/>
          <a:chOff x="0" y="0"/>
          <a:chExt cx="0" cy="0"/>
        </a:xfrm>
      </p:grpSpPr>
      <p:pic>
        <p:nvPicPr>
          <p:cNvPr id="81" name="Shape 81"/>
          <p:cNvPicPr preferRelativeResize="0"/>
          <p:nvPr/>
        </p:nvPicPr>
        <p:blipFill>
          <a:blip r:embed="rId3">
            <a:alphaModFix/>
          </a:blip>
          <a:stretch>
            <a:fillRect/>
          </a:stretch>
        </p:blipFill>
        <p:spPr>
          <a:xfrm>
            <a:off x="1021975" y="85288"/>
            <a:ext cx="7100059" cy="4972925"/>
          </a:xfrm>
          <a:prstGeom prst="rect">
            <a:avLst/>
          </a:prstGeom>
          <a:noFill/>
          <a:ln>
            <a:noFill/>
          </a:ln>
        </p:spPr>
      </p:pic>
      <p:pic>
        <p:nvPicPr>
          <p:cNvPr id="82" name="Shape 82"/>
          <p:cNvPicPr preferRelativeResize="0"/>
          <p:nvPr/>
        </p:nvPicPr>
        <p:blipFill>
          <a:blip r:embed="rId4">
            <a:alphaModFix/>
          </a:blip>
          <a:stretch>
            <a:fillRect/>
          </a:stretch>
        </p:blipFill>
        <p:spPr>
          <a:xfrm>
            <a:off x="1632250" y="1387984"/>
            <a:ext cx="5879500" cy="23675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par>
                                <p:cTn id="8" presetID="10" presetClass="exit" presetSubtype="0" fill="hold" nodeType="withEffect">
                                  <p:stCondLst>
                                    <p:cond delay="0"/>
                                  </p:stCondLst>
                                  <p:childTnLst>
                                    <p:animEffect transition="out" filter="fade">
                                      <p:cBhvr>
                                        <p:cTn id="9" dur="1000"/>
                                        <p:tgtEl>
                                          <p:spTgt spid="81"/>
                                        </p:tgtEl>
                                      </p:cBhvr>
                                    </p:animEffect>
                                    <p:set>
                                      <p:cBhvr>
                                        <p:cTn id="10" dur="1" fill="hold">
                                          <p:stCondLst>
                                            <p:cond delay="1000"/>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A543C"/>
        </a:solidFill>
        <a:effectLst/>
      </p:bgPr>
    </p:bg>
    <p:spTree>
      <p:nvGrpSpPr>
        <p:cNvPr id="1" name="Shape 516"/>
        <p:cNvGrpSpPr/>
        <p:nvPr/>
      </p:nvGrpSpPr>
      <p:grpSpPr>
        <a:xfrm>
          <a:off x="0" y="0"/>
          <a:ext cx="0" cy="0"/>
          <a:chOff x="0" y="0"/>
          <a:chExt cx="0" cy="0"/>
        </a:xfrm>
      </p:grpSpPr>
      <p:pic>
        <p:nvPicPr>
          <p:cNvPr id="517" name="Shape 517"/>
          <p:cNvPicPr preferRelativeResize="0"/>
          <p:nvPr/>
        </p:nvPicPr>
        <p:blipFill>
          <a:blip r:embed="rId3">
            <a:alphaModFix/>
          </a:blip>
          <a:stretch>
            <a:fillRect/>
          </a:stretch>
        </p:blipFill>
        <p:spPr>
          <a:xfrm>
            <a:off x="908500" y="152400"/>
            <a:ext cx="7213791" cy="4838698"/>
          </a:xfrm>
          <a:prstGeom prst="rect">
            <a:avLst/>
          </a:prstGeom>
          <a:noFill/>
          <a:ln>
            <a:noFill/>
          </a:ln>
        </p:spPr>
      </p:pic>
      <p:pic>
        <p:nvPicPr>
          <p:cNvPr id="518" name="Shape 518"/>
          <p:cNvPicPr preferRelativeResize="0"/>
          <p:nvPr/>
        </p:nvPicPr>
        <p:blipFill>
          <a:blip r:embed="rId4">
            <a:alphaModFix/>
          </a:blip>
          <a:stretch>
            <a:fillRect/>
          </a:stretch>
        </p:blipFill>
        <p:spPr>
          <a:xfrm>
            <a:off x="600625" y="995362"/>
            <a:ext cx="7829550" cy="315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1000"/>
                                        <p:tgtEl>
                                          <p:spTgt spid="518"/>
                                        </p:tgtEl>
                                      </p:cBhvr>
                                    </p:animEffect>
                                  </p:childTnLst>
                                </p:cTn>
                              </p:par>
                              <p:par>
                                <p:cTn id="8" presetID="10" presetClass="exit" presetSubtype="0" fill="hold" nodeType="withEffect">
                                  <p:stCondLst>
                                    <p:cond delay="0"/>
                                  </p:stCondLst>
                                  <p:childTnLst>
                                    <p:animEffect transition="out" filter="fade">
                                      <p:cBhvr>
                                        <p:cTn id="9" dur="1000"/>
                                        <p:tgtEl>
                                          <p:spTgt spid="517"/>
                                        </p:tgtEl>
                                      </p:cBhvr>
                                    </p:animEffect>
                                    <p:set>
                                      <p:cBhvr>
                                        <p:cTn id="10" dur="1" fill="hold">
                                          <p:stCondLst>
                                            <p:cond delay="1000"/>
                                          </p:stCondLst>
                                        </p:cTn>
                                        <p:tgtEl>
                                          <p:spTgt spid="5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22"/>
        <p:cNvGrpSpPr/>
        <p:nvPr/>
      </p:nvGrpSpPr>
      <p:grpSpPr>
        <a:xfrm>
          <a:off x="0" y="0"/>
          <a:ext cx="0" cy="0"/>
          <a:chOff x="0" y="0"/>
          <a:chExt cx="0" cy="0"/>
        </a:xfrm>
      </p:grpSpPr>
      <p:sp>
        <p:nvSpPr>
          <p:cNvPr id="523" name="Shape 523"/>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Myths Debunked</a:t>
            </a:r>
          </a:p>
        </p:txBody>
      </p:sp>
      <p:pic>
        <p:nvPicPr>
          <p:cNvPr id="524" name="Shape 524"/>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525" name="Shape 525"/>
          <p:cNvGrpSpPr/>
          <p:nvPr/>
        </p:nvGrpSpPr>
        <p:grpSpPr>
          <a:xfrm>
            <a:off x="1214125" y="1601837"/>
            <a:ext cx="1461775" cy="1406400"/>
            <a:chOff x="397400" y="1502325"/>
            <a:chExt cx="1461775" cy="1406400"/>
          </a:xfrm>
        </p:grpSpPr>
        <p:sp>
          <p:nvSpPr>
            <p:cNvPr id="526" name="Shape 526"/>
            <p:cNvSpPr/>
            <p:nvPr/>
          </p:nvSpPr>
          <p:spPr>
            <a:xfrm>
              <a:off x="446475" y="1502325"/>
              <a:ext cx="1412700" cy="1406400"/>
            </a:xfrm>
            <a:prstGeom prst="ellipse">
              <a:avLst/>
            </a:prstGeom>
            <a:solidFill>
              <a:srgbClr val="666666"/>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7" name="Shape 527"/>
            <p:cNvSpPr txBox="1"/>
            <p:nvPr/>
          </p:nvSpPr>
          <p:spPr>
            <a:xfrm>
              <a:off x="397400" y="2039800"/>
              <a:ext cx="1460100" cy="622500"/>
            </a:xfrm>
            <a:prstGeom prst="rect">
              <a:avLst/>
            </a:prstGeom>
            <a:noFill/>
            <a:ln>
              <a:noFill/>
            </a:ln>
          </p:spPr>
          <p:txBody>
            <a:bodyPr wrap="square" lIns="91425" tIns="91425" rIns="91425" bIns="91425" anchor="ctr" anchorCtr="0">
              <a:noAutofit/>
            </a:bodyPr>
            <a:lstStyle/>
            <a:p>
              <a:pPr lvl="0" algn="ctr" rtl="0">
                <a:lnSpc>
                  <a:spcPct val="100000"/>
                </a:lnSpc>
                <a:spcBef>
                  <a:spcPts val="0"/>
                </a:spcBef>
                <a:buNone/>
              </a:pPr>
              <a:r>
                <a:rPr lang="en" sz="1600">
                  <a:solidFill>
                    <a:schemeClr val="lt1"/>
                  </a:solidFill>
                  <a:latin typeface="Oswald"/>
                  <a:ea typeface="Oswald"/>
                  <a:cs typeface="Oswald"/>
                  <a:sym typeface="Oswald"/>
                </a:rPr>
                <a:t>You need to know everything about robotics</a:t>
              </a:r>
            </a:p>
            <a:p>
              <a:pPr lvl="0" algn="ctr" rtl="0">
                <a:lnSpc>
                  <a:spcPct val="115000"/>
                </a:lnSpc>
                <a:spcBef>
                  <a:spcPts val="0"/>
                </a:spcBef>
                <a:buNone/>
              </a:pPr>
              <a:r>
                <a:rPr lang="en" sz="1800">
                  <a:solidFill>
                    <a:srgbClr val="434343"/>
                  </a:solidFill>
                  <a:latin typeface="Oswald"/>
                  <a:ea typeface="Oswald"/>
                  <a:cs typeface="Oswald"/>
                  <a:sym typeface="Oswald"/>
                </a:rPr>
                <a:t> </a:t>
              </a:r>
            </a:p>
          </p:txBody>
        </p:sp>
      </p:grpSp>
      <p:cxnSp>
        <p:nvCxnSpPr>
          <p:cNvPr id="528" name="Shape 528"/>
          <p:cNvCxnSpPr>
            <a:endCxn id="526" idx="7"/>
          </p:cNvCxnSpPr>
          <p:nvPr/>
        </p:nvCxnSpPr>
        <p:spPr>
          <a:xfrm rot="10800000" flipH="1">
            <a:off x="1419314" y="1807800"/>
            <a:ext cx="1049700" cy="954000"/>
          </a:xfrm>
          <a:prstGeom prst="straightConnector1">
            <a:avLst/>
          </a:prstGeom>
          <a:noFill/>
          <a:ln w="76200" cap="flat" cmpd="sng">
            <a:solidFill>
              <a:srgbClr val="DA543C"/>
            </a:solidFill>
            <a:prstDash val="solid"/>
            <a:round/>
            <a:headEnd type="none" w="lg" len="lg"/>
            <a:tailEnd type="none" w="lg" len="lg"/>
          </a:ln>
        </p:spPr>
      </p:cxnSp>
      <p:grpSp>
        <p:nvGrpSpPr>
          <p:cNvPr id="529" name="Shape 529"/>
          <p:cNvGrpSpPr/>
          <p:nvPr/>
        </p:nvGrpSpPr>
        <p:grpSpPr>
          <a:xfrm>
            <a:off x="6346375" y="1558475"/>
            <a:ext cx="1705200" cy="1406400"/>
            <a:chOff x="300225" y="1502325"/>
            <a:chExt cx="1705200" cy="1406400"/>
          </a:xfrm>
        </p:grpSpPr>
        <p:sp>
          <p:nvSpPr>
            <p:cNvPr id="530" name="Shape 530"/>
            <p:cNvSpPr/>
            <p:nvPr/>
          </p:nvSpPr>
          <p:spPr>
            <a:xfrm>
              <a:off x="446475" y="1502325"/>
              <a:ext cx="1412700" cy="1406400"/>
            </a:xfrm>
            <a:prstGeom prst="ellipse">
              <a:avLst/>
            </a:prstGeom>
            <a:solidFill>
              <a:srgbClr val="666666"/>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531" name="Shape 531"/>
            <p:cNvSpPr txBox="1"/>
            <p:nvPr/>
          </p:nvSpPr>
          <p:spPr>
            <a:xfrm>
              <a:off x="300225" y="2082975"/>
              <a:ext cx="1705200" cy="622500"/>
            </a:xfrm>
            <a:prstGeom prst="rect">
              <a:avLst/>
            </a:prstGeom>
            <a:noFill/>
            <a:ln>
              <a:noFill/>
            </a:ln>
          </p:spPr>
          <p:txBody>
            <a:bodyPr wrap="square" lIns="91425" tIns="91425" rIns="91425" bIns="91425" anchor="ctr" anchorCtr="0">
              <a:noAutofit/>
            </a:bodyPr>
            <a:lstStyle/>
            <a:p>
              <a:pPr lvl="0" algn="ctr" rtl="0">
                <a:lnSpc>
                  <a:spcPct val="100000"/>
                </a:lnSpc>
                <a:spcBef>
                  <a:spcPts val="0"/>
                </a:spcBef>
                <a:buNone/>
              </a:pPr>
              <a:r>
                <a:rPr lang="en" sz="1600">
                  <a:solidFill>
                    <a:schemeClr val="lt1"/>
                  </a:solidFill>
                  <a:latin typeface="Oswald"/>
                  <a:ea typeface="Oswald"/>
                  <a:cs typeface="Oswald"/>
                  <a:sym typeface="Oswald"/>
                </a:rPr>
                <a:t>You need an aptitude for math/</a:t>
              </a:r>
            </a:p>
            <a:p>
              <a:pPr lvl="0" algn="ctr" rtl="0">
                <a:lnSpc>
                  <a:spcPct val="100000"/>
                </a:lnSpc>
                <a:spcBef>
                  <a:spcPts val="0"/>
                </a:spcBef>
                <a:buNone/>
              </a:pPr>
              <a:r>
                <a:rPr lang="en" sz="1600">
                  <a:solidFill>
                    <a:schemeClr val="lt1"/>
                  </a:solidFill>
                  <a:latin typeface="Oswald"/>
                  <a:ea typeface="Oswald"/>
                  <a:cs typeface="Oswald"/>
                  <a:sym typeface="Oswald"/>
                </a:rPr>
                <a:t>engineering</a:t>
              </a:r>
            </a:p>
            <a:p>
              <a:pPr lvl="0" algn="ctr" rtl="0">
                <a:lnSpc>
                  <a:spcPct val="115000"/>
                </a:lnSpc>
                <a:spcBef>
                  <a:spcPts val="0"/>
                </a:spcBef>
                <a:buNone/>
              </a:pPr>
              <a:r>
                <a:rPr lang="en" sz="1800">
                  <a:solidFill>
                    <a:srgbClr val="434343"/>
                  </a:solidFill>
                  <a:latin typeface="Oswald"/>
                  <a:ea typeface="Oswald"/>
                  <a:cs typeface="Oswald"/>
                  <a:sym typeface="Oswald"/>
                </a:rPr>
                <a:t> </a:t>
              </a:r>
            </a:p>
          </p:txBody>
        </p:sp>
      </p:grpSp>
      <p:grpSp>
        <p:nvGrpSpPr>
          <p:cNvPr id="532" name="Shape 532"/>
          <p:cNvGrpSpPr/>
          <p:nvPr/>
        </p:nvGrpSpPr>
        <p:grpSpPr>
          <a:xfrm>
            <a:off x="1092412" y="3371300"/>
            <a:ext cx="1705200" cy="1406400"/>
            <a:chOff x="300225" y="1502325"/>
            <a:chExt cx="1705200" cy="1406400"/>
          </a:xfrm>
        </p:grpSpPr>
        <p:sp>
          <p:nvSpPr>
            <p:cNvPr id="533" name="Shape 533"/>
            <p:cNvSpPr/>
            <p:nvPr/>
          </p:nvSpPr>
          <p:spPr>
            <a:xfrm>
              <a:off x="446475" y="1502325"/>
              <a:ext cx="1412700" cy="1406400"/>
            </a:xfrm>
            <a:prstGeom prst="ellipse">
              <a:avLst/>
            </a:prstGeom>
            <a:solidFill>
              <a:srgbClr val="666666"/>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534" name="Shape 534"/>
            <p:cNvSpPr txBox="1"/>
            <p:nvPr/>
          </p:nvSpPr>
          <p:spPr>
            <a:xfrm>
              <a:off x="300225" y="2082975"/>
              <a:ext cx="1705200" cy="622500"/>
            </a:xfrm>
            <a:prstGeom prst="rect">
              <a:avLst/>
            </a:prstGeom>
            <a:noFill/>
            <a:ln>
              <a:noFill/>
            </a:ln>
          </p:spPr>
          <p:txBody>
            <a:bodyPr wrap="square" lIns="91425" tIns="91425" rIns="91425" bIns="91425" anchor="ctr" anchorCtr="0">
              <a:noAutofit/>
            </a:bodyPr>
            <a:lstStyle/>
            <a:p>
              <a:pPr lvl="0" algn="ctr" rtl="0">
                <a:lnSpc>
                  <a:spcPct val="100000"/>
                </a:lnSpc>
                <a:spcBef>
                  <a:spcPts val="0"/>
                </a:spcBef>
                <a:buNone/>
              </a:pPr>
              <a:r>
                <a:rPr lang="en" sz="1600">
                  <a:solidFill>
                    <a:schemeClr val="lt1"/>
                  </a:solidFill>
                  <a:latin typeface="Oswald"/>
                  <a:ea typeface="Oswald"/>
                  <a:cs typeface="Oswald"/>
                  <a:sym typeface="Oswald"/>
                </a:rPr>
                <a:t>You need to </a:t>
              </a:r>
            </a:p>
            <a:p>
              <a:pPr lvl="0" algn="ctr" rtl="0">
                <a:lnSpc>
                  <a:spcPct val="100000"/>
                </a:lnSpc>
                <a:spcBef>
                  <a:spcPts val="0"/>
                </a:spcBef>
                <a:buNone/>
              </a:pPr>
              <a:r>
                <a:rPr lang="en" sz="1600">
                  <a:solidFill>
                    <a:schemeClr val="lt1"/>
                  </a:solidFill>
                  <a:latin typeface="Oswald"/>
                  <a:ea typeface="Oswald"/>
                  <a:cs typeface="Oswald"/>
                  <a:sym typeface="Oswald"/>
                </a:rPr>
                <a:t>know more than your students</a:t>
              </a:r>
            </a:p>
            <a:p>
              <a:pPr lvl="0" algn="ctr" rtl="0">
                <a:lnSpc>
                  <a:spcPct val="100000"/>
                </a:lnSpc>
                <a:spcBef>
                  <a:spcPts val="0"/>
                </a:spcBef>
                <a:buNone/>
              </a:pPr>
              <a:r>
                <a:rPr lang="en" sz="1800">
                  <a:solidFill>
                    <a:srgbClr val="434343"/>
                  </a:solidFill>
                  <a:latin typeface="Oswald"/>
                  <a:ea typeface="Oswald"/>
                  <a:cs typeface="Oswald"/>
                  <a:sym typeface="Oswald"/>
                </a:rPr>
                <a:t> </a:t>
              </a:r>
            </a:p>
          </p:txBody>
        </p:sp>
      </p:grpSp>
      <p:grpSp>
        <p:nvGrpSpPr>
          <p:cNvPr id="535" name="Shape 535"/>
          <p:cNvGrpSpPr/>
          <p:nvPr/>
        </p:nvGrpSpPr>
        <p:grpSpPr>
          <a:xfrm>
            <a:off x="3758600" y="1581600"/>
            <a:ext cx="1663800" cy="1406400"/>
            <a:chOff x="3490125" y="1575875"/>
            <a:chExt cx="1663800" cy="1406400"/>
          </a:xfrm>
        </p:grpSpPr>
        <p:sp>
          <p:nvSpPr>
            <p:cNvPr id="536" name="Shape 536"/>
            <p:cNvSpPr/>
            <p:nvPr/>
          </p:nvSpPr>
          <p:spPr>
            <a:xfrm>
              <a:off x="3591087" y="1575875"/>
              <a:ext cx="1461900" cy="1406400"/>
            </a:xfrm>
            <a:prstGeom prst="ellipse">
              <a:avLst/>
            </a:prstGeom>
            <a:solidFill>
              <a:srgbClr val="666666"/>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537" name="Shape 537"/>
            <p:cNvSpPr txBox="1"/>
            <p:nvPr/>
          </p:nvSpPr>
          <p:spPr>
            <a:xfrm>
              <a:off x="3490125" y="2071475"/>
              <a:ext cx="1663800" cy="622500"/>
            </a:xfrm>
            <a:prstGeom prst="rect">
              <a:avLst/>
            </a:prstGeom>
            <a:noFill/>
            <a:ln>
              <a:noFill/>
            </a:ln>
          </p:spPr>
          <p:txBody>
            <a:bodyPr wrap="square" lIns="91425" tIns="91425" rIns="91425" bIns="91425" anchor="ctr" anchorCtr="0">
              <a:noAutofit/>
            </a:bodyPr>
            <a:lstStyle/>
            <a:p>
              <a:pPr lvl="0" algn="ctr" rtl="0">
                <a:lnSpc>
                  <a:spcPct val="100000"/>
                </a:lnSpc>
                <a:spcBef>
                  <a:spcPts val="0"/>
                </a:spcBef>
                <a:buNone/>
              </a:pPr>
              <a:r>
                <a:rPr lang="en" sz="1600">
                  <a:solidFill>
                    <a:schemeClr val="lt1"/>
                  </a:solidFill>
                  <a:latin typeface="Oswald"/>
                  <a:ea typeface="Oswald"/>
                  <a:cs typeface="Oswald"/>
                  <a:sym typeface="Oswald"/>
                </a:rPr>
                <a:t>You need to </a:t>
              </a:r>
            </a:p>
            <a:p>
              <a:pPr lvl="0" algn="ctr" rtl="0">
                <a:lnSpc>
                  <a:spcPct val="100000"/>
                </a:lnSpc>
                <a:spcBef>
                  <a:spcPts val="0"/>
                </a:spcBef>
                <a:buNone/>
              </a:pPr>
              <a:r>
                <a:rPr lang="en" sz="1600">
                  <a:solidFill>
                    <a:schemeClr val="lt1"/>
                  </a:solidFill>
                  <a:latin typeface="Oswald"/>
                  <a:ea typeface="Oswald"/>
                  <a:cs typeface="Oswald"/>
                  <a:sym typeface="Oswald"/>
                </a:rPr>
                <a:t>know everything about competition</a:t>
              </a:r>
            </a:p>
            <a:p>
              <a:pPr lvl="0" algn="ctr" rtl="0">
                <a:lnSpc>
                  <a:spcPct val="115000"/>
                </a:lnSpc>
                <a:spcBef>
                  <a:spcPts val="0"/>
                </a:spcBef>
                <a:buNone/>
              </a:pPr>
              <a:r>
                <a:rPr lang="en" sz="1800">
                  <a:solidFill>
                    <a:srgbClr val="434343"/>
                  </a:solidFill>
                  <a:latin typeface="Oswald"/>
                  <a:ea typeface="Oswald"/>
                  <a:cs typeface="Oswald"/>
                  <a:sym typeface="Oswald"/>
                </a:rPr>
                <a:t> </a:t>
              </a:r>
            </a:p>
          </p:txBody>
        </p:sp>
      </p:grpSp>
      <p:grpSp>
        <p:nvGrpSpPr>
          <p:cNvPr id="538" name="Shape 538"/>
          <p:cNvGrpSpPr/>
          <p:nvPr/>
        </p:nvGrpSpPr>
        <p:grpSpPr>
          <a:xfrm>
            <a:off x="3758587" y="3371300"/>
            <a:ext cx="1663800" cy="1406400"/>
            <a:chOff x="3490125" y="1575875"/>
            <a:chExt cx="1663800" cy="1406400"/>
          </a:xfrm>
        </p:grpSpPr>
        <p:sp>
          <p:nvSpPr>
            <p:cNvPr id="539" name="Shape 539"/>
            <p:cNvSpPr/>
            <p:nvPr/>
          </p:nvSpPr>
          <p:spPr>
            <a:xfrm>
              <a:off x="3591087" y="1575875"/>
              <a:ext cx="1461900" cy="1406400"/>
            </a:xfrm>
            <a:prstGeom prst="ellipse">
              <a:avLst/>
            </a:prstGeom>
            <a:solidFill>
              <a:srgbClr val="666666"/>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540" name="Shape 540"/>
            <p:cNvSpPr txBox="1"/>
            <p:nvPr/>
          </p:nvSpPr>
          <p:spPr>
            <a:xfrm>
              <a:off x="3490125" y="2071475"/>
              <a:ext cx="1663800" cy="622500"/>
            </a:xfrm>
            <a:prstGeom prst="rect">
              <a:avLst/>
            </a:prstGeom>
            <a:noFill/>
            <a:ln>
              <a:noFill/>
            </a:ln>
          </p:spPr>
          <p:txBody>
            <a:bodyPr wrap="square" lIns="91425" tIns="91425" rIns="91425" bIns="91425" anchor="ctr" anchorCtr="0">
              <a:noAutofit/>
            </a:bodyPr>
            <a:lstStyle/>
            <a:p>
              <a:pPr lvl="0" algn="ctr" rtl="0">
                <a:lnSpc>
                  <a:spcPct val="100000"/>
                </a:lnSpc>
                <a:spcBef>
                  <a:spcPts val="0"/>
                </a:spcBef>
                <a:buNone/>
              </a:pPr>
              <a:r>
                <a:rPr lang="en" sz="1600">
                  <a:solidFill>
                    <a:schemeClr val="lt1"/>
                  </a:solidFill>
                  <a:latin typeface="Oswald"/>
                  <a:ea typeface="Oswald"/>
                  <a:cs typeface="Oswald"/>
                  <a:sym typeface="Oswald"/>
                </a:rPr>
                <a:t>Your students </a:t>
              </a:r>
            </a:p>
            <a:p>
              <a:pPr lvl="0" algn="ctr" rtl="0">
                <a:lnSpc>
                  <a:spcPct val="100000"/>
                </a:lnSpc>
                <a:spcBef>
                  <a:spcPts val="0"/>
                </a:spcBef>
                <a:buNone/>
              </a:pPr>
              <a:r>
                <a:rPr lang="en" sz="1600">
                  <a:solidFill>
                    <a:schemeClr val="lt1"/>
                  </a:solidFill>
                  <a:latin typeface="Oswald"/>
                  <a:ea typeface="Oswald"/>
                  <a:cs typeface="Oswald"/>
                  <a:sym typeface="Oswald"/>
                </a:rPr>
                <a:t>need to be </a:t>
              </a:r>
            </a:p>
            <a:p>
              <a:pPr lvl="0" algn="ctr" rtl="0">
                <a:lnSpc>
                  <a:spcPct val="100000"/>
                </a:lnSpc>
                <a:spcBef>
                  <a:spcPts val="0"/>
                </a:spcBef>
                <a:buNone/>
              </a:pPr>
              <a:r>
                <a:rPr lang="en" sz="1600">
                  <a:solidFill>
                    <a:schemeClr val="lt1"/>
                  </a:solidFill>
                  <a:latin typeface="Oswald"/>
                  <a:ea typeface="Oswald"/>
                  <a:cs typeface="Oswald"/>
                  <a:sym typeface="Oswald"/>
                </a:rPr>
                <a:t>Gifted &amp; Talented</a:t>
              </a:r>
            </a:p>
            <a:p>
              <a:pPr lvl="0" algn="ctr" rtl="0">
                <a:lnSpc>
                  <a:spcPct val="115000"/>
                </a:lnSpc>
                <a:spcBef>
                  <a:spcPts val="0"/>
                </a:spcBef>
                <a:buNone/>
              </a:pPr>
              <a:r>
                <a:rPr lang="en" sz="1800">
                  <a:solidFill>
                    <a:srgbClr val="434343"/>
                  </a:solidFill>
                  <a:latin typeface="Oswald"/>
                  <a:ea typeface="Oswald"/>
                  <a:cs typeface="Oswald"/>
                  <a:sym typeface="Oswald"/>
                </a:rPr>
                <a:t> </a:t>
              </a:r>
            </a:p>
          </p:txBody>
        </p:sp>
      </p:grpSp>
      <p:grpSp>
        <p:nvGrpSpPr>
          <p:cNvPr id="541" name="Shape 541"/>
          <p:cNvGrpSpPr/>
          <p:nvPr/>
        </p:nvGrpSpPr>
        <p:grpSpPr>
          <a:xfrm>
            <a:off x="6383362" y="3371300"/>
            <a:ext cx="1663799" cy="1406400"/>
            <a:chOff x="263762" y="3513050"/>
            <a:chExt cx="1663800" cy="1406400"/>
          </a:xfrm>
        </p:grpSpPr>
        <p:sp>
          <p:nvSpPr>
            <p:cNvPr id="542" name="Shape 542"/>
            <p:cNvSpPr/>
            <p:nvPr/>
          </p:nvSpPr>
          <p:spPr>
            <a:xfrm>
              <a:off x="364725" y="3513050"/>
              <a:ext cx="1461900" cy="1406400"/>
            </a:xfrm>
            <a:prstGeom prst="ellipse">
              <a:avLst/>
            </a:prstGeom>
            <a:solidFill>
              <a:srgbClr val="666666"/>
            </a:solidFill>
            <a:ln w="38100" cap="flat" cmpd="sng">
              <a:solidFill>
                <a:srgbClr val="666666"/>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endParaRPr/>
            </a:p>
          </p:txBody>
        </p:sp>
        <p:sp>
          <p:nvSpPr>
            <p:cNvPr id="543" name="Shape 543"/>
            <p:cNvSpPr txBox="1"/>
            <p:nvPr/>
          </p:nvSpPr>
          <p:spPr>
            <a:xfrm>
              <a:off x="263762" y="4084850"/>
              <a:ext cx="1663800" cy="622500"/>
            </a:xfrm>
            <a:prstGeom prst="rect">
              <a:avLst/>
            </a:prstGeom>
            <a:noFill/>
            <a:ln>
              <a:noFill/>
            </a:ln>
          </p:spPr>
          <p:txBody>
            <a:bodyPr wrap="square" lIns="91425" tIns="91425" rIns="91425" bIns="91425" anchor="ctr" anchorCtr="0">
              <a:noAutofit/>
            </a:bodyPr>
            <a:lstStyle/>
            <a:p>
              <a:pPr lvl="0" algn="ctr" rtl="0">
                <a:lnSpc>
                  <a:spcPct val="100000"/>
                </a:lnSpc>
                <a:spcBef>
                  <a:spcPts val="0"/>
                </a:spcBef>
                <a:buNone/>
              </a:pPr>
              <a:r>
                <a:rPr lang="en" sz="1600">
                  <a:solidFill>
                    <a:schemeClr val="lt1"/>
                  </a:solidFill>
                  <a:latin typeface="Oswald"/>
                  <a:ea typeface="Oswald"/>
                  <a:cs typeface="Oswald"/>
                  <a:sym typeface="Oswald"/>
                </a:rPr>
                <a:t>Boys are better than girls at robotics</a:t>
              </a:r>
            </a:p>
            <a:p>
              <a:pPr lvl="0" algn="ctr" rtl="0">
                <a:lnSpc>
                  <a:spcPct val="115000"/>
                </a:lnSpc>
                <a:spcBef>
                  <a:spcPts val="0"/>
                </a:spcBef>
                <a:buNone/>
              </a:pPr>
              <a:r>
                <a:rPr lang="en" sz="1800">
                  <a:solidFill>
                    <a:srgbClr val="434343"/>
                  </a:solidFill>
                  <a:latin typeface="Oswald"/>
                  <a:ea typeface="Oswald"/>
                  <a:cs typeface="Oswald"/>
                  <a:sym typeface="Oswald"/>
                </a:rPr>
                <a:t> </a:t>
              </a:r>
            </a:p>
          </p:txBody>
        </p:sp>
      </p:grpSp>
      <p:cxnSp>
        <p:nvCxnSpPr>
          <p:cNvPr id="544" name="Shape 544"/>
          <p:cNvCxnSpPr>
            <a:endCxn id="536" idx="7"/>
          </p:cNvCxnSpPr>
          <p:nvPr/>
        </p:nvCxnSpPr>
        <p:spPr>
          <a:xfrm rot="10800000" flipH="1">
            <a:off x="4065772" y="1787562"/>
            <a:ext cx="1041600" cy="1036800"/>
          </a:xfrm>
          <a:prstGeom prst="straightConnector1">
            <a:avLst/>
          </a:prstGeom>
          <a:noFill/>
          <a:ln w="76200" cap="flat" cmpd="sng">
            <a:solidFill>
              <a:srgbClr val="DA543C"/>
            </a:solidFill>
            <a:prstDash val="solid"/>
            <a:round/>
            <a:headEnd type="none" w="lg" len="lg"/>
            <a:tailEnd type="none" w="lg" len="lg"/>
          </a:ln>
        </p:spPr>
      </p:cxnSp>
      <p:cxnSp>
        <p:nvCxnSpPr>
          <p:cNvPr id="545" name="Shape 545"/>
          <p:cNvCxnSpPr/>
          <p:nvPr/>
        </p:nvCxnSpPr>
        <p:spPr>
          <a:xfrm rot="10800000" flipH="1">
            <a:off x="6711964" y="1807800"/>
            <a:ext cx="1049700" cy="954000"/>
          </a:xfrm>
          <a:prstGeom prst="straightConnector1">
            <a:avLst/>
          </a:prstGeom>
          <a:noFill/>
          <a:ln w="76200" cap="flat" cmpd="sng">
            <a:solidFill>
              <a:srgbClr val="DA543C"/>
            </a:solidFill>
            <a:prstDash val="solid"/>
            <a:round/>
            <a:headEnd type="none" w="lg" len="lg"/>
            <a:tailEnd type="none" w="lg" len="lg"/>
          </a:ln>
        </p:spPr>
      </p:cxnSp>
      <p:cxnSp>
        <p:nvCxnSpPr>
          <p:cNvPr id="546" name="Shape 546"/>
          <p:cNvCxnSpPr/>
          <p:nvPr/>
        </p:nvCxnSpPr>
        <p:spPr>
          <a:xfrm rot="10800000" flipH="1">
            <a:off x="1419314" y="3597500"/>
            <a:ext cx="1049700" cy="954000"/>
          </a:xfrm>
          <a:prstGeom prst="straightConnector1">
            <a:avLst/>
          </a:prstGeom>
          <a:noFill/>
          <a:ln w="76200" cap="flat" cmpd="sng">
            <a:solidFill>
              <a:srgbClr val="DA543C"/>
            </a:solidFill>
            <a:prstDash val="solid"/>
            <a:round/>
            <a:headEnd type="none" w="lg" len="lg"/>
            <a:tailEnd type="none" w="lg" len="lg"/>
          </a:ln>
        </p:spPr>
      </p:cxnSp>
      <p:cxnSp>
        <p:nvCxnSpPr>
          <p:cNvPr id="547" name="Shape 547"/>
          <p:cNvCxnSpPr>
            <a:endCxn id="539" idx="7"/>
          </p:cNvCxnSpPr>
          <p:nvPr/>
        </p:nvCxnSpPr>
        <p:spPr>
          <a:xfrm rot="10800000" flipH="1">
            <a:off x="4065760" y="3577262"/>
            <a:ext cx="1041600" cy="974100"/>
          </a:xfrm>
          <a:prstGeom prst="straightConnector1">
            <a:avLst/>
          </a:prstGeom>
          <a:noFill/>
          <a:ln w="76200" cap="flat" cmpd="sng">
            <a:solidFill>
              <a:srgbClr val="DA543C"/>
            </a:solidFill>
            <a:prstDash val="solid"/>
            <a:round/>
            <a:headEnd type="none" w="lg" len="lg"/>
            <a:tailEnd type="none" w="lg" len="lg"/>
          </a:ln>
        </p:spPr>
      </p:cxnSp>
      <p:cxnSp>
        <p:nvCxnSpPr>
          <p:cNvPr id="548" name="Shape 548"/>
          <p:cNvCxnSpPr/>
          <p:nvPr/>
        </p:nvCxnSpPr>
        <p:spPr>
          <a:xfrm rot="10800000" flipH="1">
            <a:off x="6704064" y="3587325"/>
            <a:ext cx="1049700" cy="954000"/>
          </a:xfrm>
          <a:prstGeom prst="straightConnector1">
            <a:avLst/>
          </a:prstGeom>
          <a:noFill/>
          <a:ln w="76200" cap="flat" cmpd="sng">
            <a:solidFill>
              <a:srgbClr val="DA543C"/>
            </a:solidFill>
            <a:prstDash val="solid"/>
            <a:round/>
            <a:headEnd type="none" w="lg" len="lg"/>
            <a:tailEnd type="non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10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8"/>
                                        </p:tgtEl>
                                        <p:attrNameLst>
                                          <p:attrName>style.visibility</p:attrName>
                                        </p:attrNameLst>
                                      </p:cBhvr>
                                      <p:to>
                                        <p:strVal val="visible"/>
                                      </p:to>
                                    </p:set>
                                    <p:animEffect transition="in" filter="fade">
                                      <p:cBhvr>
                                        <p:cTn id="12" dur="1000"/>
                                        <p:tgtEl>
                                          <p:spTgt spid="5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5"/>
                                        </p:tgtEl>
                                        <p:attrNameLst>
                                          <p:attrName>style.visibility</p:attrName>
                                        </p:attrNameLst>
                                      </p:cBhvr>
                                      <p:to>
                                        <p:strVal val="visible"/>
                                      </p:to>
                                    </p:set>
                                    <p:animEffect transition="in" filter="fade">
                                      <p:cBhvr>
                                        <p:cTn id="17" dur="1000"/>
                                        <p:tgtEl>
                                          <p:spTgt spid="5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4"/>
                                        </p:tgtEl>
                                        <p:attrNameLst>
                                          <p:attrName>style.visibility</p:attrName>
                                        </p:attrNameLst>
                                      </p:cBhvr>
                                      <p:to>
                                        <p:strVal val="visible"/>
                                      </p:to>
                                    </p:set>
                                    <p:animEffect transition="in" filter="fade">
                                      <p:cBhvr>
                                        <p:cTn id="22" dur="1000"/>
                                        <p:tgtEl>
                                          <p:spTgt spid="5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9"/>
                                        </p:tgtEl>
                                        <p:attrNameLst>
                                          <p:attrName>style.visibility</p:attrName>
                                        </p:attrNameLst>
                                      </p:cBhvr>
                                      <p:to>
                                        <p:strVal val="visible"/>
                                      </p:to>
                                    </p:set>
                                    <p:animEffect transition="in" filter="fade">
                                      <p:cBhvr>
                                        <p:cTn id="27" dur="1000"/>
                                        <p:tgtEl>
                                          <p:spTgt spid="5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5"/>
                                        </p:tgtEl>
                                        <p:attrNameLst>
                                          <p:attrName>style.visibility</p:attrName>
                                        </p:attrNameLst>
                                      </p:cBhvr>
                                      <p:to>
                                        <p:strVal val="visible"/>
                                      </p:to>
                                    </p:set>
                                    <p:animEffect transition="in" filter="fade">
                                      <p:cBhvr>
                                        <p:cTn id="32" dur="1000"/>
                                        <p:tgtEl>
                                          <p:spTgt spid="5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2"/>
                                        </p:tgtEl>
                                        <p:attrNameLst>
                                          <p:attrName>style.visibility</p:attrName>
                                        </p:attrNameLst>
                                      </p:cBhvr>
                                      <p:to>
                                        <p:strVal val="visible"/>
                                      </p:to>
                                    </p:set>
                                    <p:animEffect transition="in" filter="fade">
                                      <p:cBhvr>
                                        <p:cTn id="37" dur="1000"/>
                                        <p:tgtEl>
                                          <p:spTgt spid="5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46"/>
                                        </p:tgtEl>
                                        <p:attrNameLst>
                                          <p:attrName>style.visibility</p:attrName>
                                        </p:attrNameLst>
                                      </p:cBhvr>
                                      <p:to>
                                        <p:strVal val="visible"/>
                                      </p:to>
                                    </p:set>
                                    <p:animEffect transition="in" filter="fade">
                                      <p:cBhvr>
                                        <p:cTn id="42" dur="1000"/>
                                        <p:tgtEl>
                                          <p:spTgt spid="5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38"/>
                                        </p:tgtEl>
                                        <p:attrNameLst>
                                          <p:attrName>style.visibility</p:attrName>
                                        </p:attrNameLst>
                                      </p:cBhvr>
                                      <p:to>
                                        <p:strVal val="visible"/>
                                      </p:to>
                                    </p:set>
                                    <p:animEffect transition="in" filter="fade">
                                      <p:cBhvr>
                                        <p:cTn id="47" dur="1000"/>
                                        <p:tgtEl>
                                          <p:spTgt spid="53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47"/>
                                        </p:tgtEl>
                                        <p:attrNameLst>
                                          <p:attrName>style.visibility</p:attrName>
                                        </p:attrNameLst>
                                      </p:cBhvr>
                                      <p:to>
                                        <p:strVal val="visible"/>
                                      </p:to>
                                    </p:set>
                                    <p:animEffect transition="in" filter="fade">
                                      <p:cBhvr>
                                        <p:cTn id="52" dur="1000"/>
                                        <p:tgtEl>
                                          <p:spTgt spid="5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41"/>
                                        </p:tgtEl>
                                        <p:attrNameLst>
                                          <p:attrName>style.visibility</p:attrName>
                                        </p:attrNameLst>
                                      </p:cBhvr>
                                      <p:to>
                                        <p:strVal val="visible"/>
                                      </p:to>
                                    </p:set>
                                    <p:animEffect transition="in" filter="fade">
                                      <p:cBhvr>
                                        <p:cTn id="57" dur="1000"/>
                                        <p:tgtEl>
                                          <p:spTgt spid="5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48"/>
                                        </p:tgtEl>
                                        <p:attrNameLst>
                                          <p:attrName>style.visibility</p:attrName>
                                        </p:attrNameLst>
                                      </p:cBhvr>
                                      <p:to>
                                        <p:strVal val="visible"/>
                                      </p:to>
                                    </p:set>
                                    <p:animEffect transition="in" filter="fade">
                                      <p:cBhvr>
                                        <p:cTn id="62" dur="1000"/>
                                        <p:tgtEl>
                                          <p:spTgt spid="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52"/>
        <p:cNvGrpSpPr/>
        <p:nvPr/>
      </p:nvGrpSpPr>
      <p:grpSpPr>
        <a:xfrm>
          <a:off x="0" y="0"/>
          <a:ext cx="0" cy="0"/>
          <a:chOff x="0" y="0"/>
          <a:chExt cx="0" cy="0"/>
        </a:xfrm>
      </p:grpSpPr>
      <p:sp>
        <p:nvSpPr>
          <p:cNvPr id="553" name="Shape 553"/>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Selection Process</a:t>
            </a:r>
          </a:p>
        </p:txBody>
      </p:sp>
      <p:pic>
        <p:nvPicPr>
          <p:cNvPr id="554" name="Shape 554"/>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555" name="Shape 555"/>
          <p:cNvGrpSpPr/>
          <p:nvPr/>
        </p:nvGrpSpPr>
        <p:grpSpPr>
          <a:xfrm>
            <a:off x="493599" y="1808000"/>
            <a:ext cx="7681725" cy="709200"/>
            <a:chOff x="493599" y="1808000"/>
            <a:chExt cx="7681725" cy="709200"/>
          </a:xfrm>
        </p:grpSpPr>
        <p:pic>
          <p:nvPicPr>
            <p:cNvPr id="556" name="Shape 556"/>
            <p:cNvPicPr preferRelativeResize="0"/>
            <p:nvPr/>
          </p:nvPicPr>
          <p:blipFill>
            <a:blip r:embed="rId4">
              <a:alphaModFix/>
            </a:blip>
            <a:stretch>
              <a:fillRect/>
            </a:stretch>
          </p:blipFill>
          <p:spPr>
            <a:xfrm>
              <a:off x="493599" y="1808000"/>
              <a:ext cx="541750" cy="539941"/>
            </a:xfrm>
            <a:prstGeom prst="rect">
              <a:avLst/>
            </a:prstGeom>
            <a:noFill/>
            <a:ln>
              <a:noFill/>
            </a:ln>
          </p:spPr>
        </p:pic>
        <p:sp>
          <p:nvSpPr>
            <p:cNvPr id="557" name="Shape 557"/>
            <p:cNvSpPr txBox="1"/>
            <p:nvPr/>
          </p:nvSpPr>
          <p:spPr>
            <a:xfrm>
              <a:off x="1122325" y="1933100"/>
              <a:ext cx="7053000" cy="5841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Limit number of students (base on # of kits)</a:t>
              </a:r>
            </a:p>
          </p:txBody>
        </p:sp>
      </p:grpSp>
      <p:grpSp>
        <p:nvGrpSpPr>
          <p:cNvPr id="558" name="Shape 558"/>
          <p:cNvGrpSpPr/>
          <p:nvPr/>
        </p:nvGrpSpPr>
        <p:grpSpPr>
          <a:xfrm>
            <a:off x="493600" y="2517200"/>
            <a:ext cx="6548624" cy="744775"/>
            <a:chOff x="493600" y="2517200"/>
            <a:chExt cx="6548624" cy="744775"/>
          </a:xfrm>
        </p:grpSpPr>
        <p:pic>
          <p:nvPicPr>
            <p:cNvPr id="559" name="Shape 559"/>
            <p:cNvPicPr preferRelativeResize="0"/>
            <p:nvPr/>
          </p:nvPicPr>
          <p:blipFill>
            <a:blip r:embed="rId5">
              <a:alphaModFix/>
            </a:blip>
            <a:stretch>
              <a:fillRect/>
            </a:stretch>
          </p:blipFill>
          <p:spPr>
            <a:xfrm>
              <a:off x="493600" y="2517200"/>
              <a:ext cx="541749" cy="541749"/>
            </a:xfrm>
            <a:prstGeom prst="rect">
              <a:avLst/>
            </a:prstGeom>
            <a:noFill/>
            <a:ln>
              <a:noFill/>
            </a:ln>
          </p:spPr>
        </p:pic>
        <p:sp>
          <p:nvSpPr>
            <p:cNvPr id="560" name="Shape 560"/>
            <p:cNvSpPr txBox="1"/>
            <p:nvPr/>
          </p:nvSpPr>
          <p:spPr>
            <a:xfrm>
              <a:off x="1122325" y="2583075"/>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Challenging application</a:t>
              </a:r>
            </a:p>
          </p:txBody>
        </p:sp>
      </p:grpSp>
      <p:grpSp>
        <p:nvGrpSpPr>
          <p:cNvPr id="561" name="Shape 561"/>
          <p:cNvGrpSpPr/>
          <p:nvPr/>
        </p:nvGrpSpPr>
        <p:grpSpPr>
          <a:xfrm>
            <a:off x="472474" y="3939500"/>
            <a:ext cx="6569750" cy="746150"/>
            <a:chOff x="472474" y="3939500"/>
            <a:chExt cx="6569750" cy="746150"/>
          </a:xfrm>
        </p:grpSpPr>
        <p:pic>
          <p:nvPicPr>
            <p:cNvPr id="562" name="Shape 562"/>
            <p:cNvPicPr preferRelativeResize="0"/>
            <p:nvPr/>
          </p:nvPicPr>
          <p:blipFill>
            <a:blip r:embed="rId6">
              <a:alphaModFix/>
            </a:blip>
            <a:stretch>
              <a:fillRect/>
            </a:stretch>
          </p:blipFill>
          <p:spPr>
            <a:xfrm>
              <a:off x="472474" y="3939500"/>
              <a:ext cx="584000" cy="547503"/>
            </a:xfrm>
            <a:prstGeom prst="rect">
              <a:avLst/>
            </a:prstGeom>
            <a:noFill/>
            <a:ln>
              <a:noFill/>
            </a:ln>
          </p:spPr>
        </p:pic>
        <p:sp>
          <p:nvSpPr>
            <p:cNvPr id="563" name="Shape 563"/>
            <p:cNvSpPr txBox="1"/>
            <p:nvPr/>
          </p:nvSpPr>
          <p:spPr>
            <a:xfrm>
              <a:off x="1122325" y="40067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Maintain good grades and citizenship</a:t>
              </a:r>
            </a:p>
          </p:txBody>
        </p:sp>
      </p:grpSp>
      <p:grpSp>
        <p:nvGrpSpPr>
          <p:cNvPr id="564" name="Shape 564"/>
          <p:cNvGrpSpPr/>
          <p:nvPr/>
        </p:nvGrpSpPr>
        <p:grpSpPr>
          <a:xfrm>
            <a:off x="472474" y="3228350"/>
            <a:ext cx="6569750" cy="778400"/>
            <a:chOff x="472474" y="3228350"/>
            <a:chExt cx="6569750" cy="778400"/>
          </a:xfrm>
        </p:grpSpPr>
        <p:pic>
          <p:nvPicPr>
            <p:cNvPr id="565" name="Shape 565"/>
            <p:cNvPicPr preferRelativeResize="0"/>
            <p:nvPr/>
          </p:nvPicPr>
          <p:blipFill>
            <a:blip r:embed="rId7">
              <a:alphaModFix/>
            </a:blip>
            <a:stretch>
              <a:fillRect/>
            </a:stretch>
          </p:blipFill>
          <p:spPr>
            <a:xfrm>
              <a:off x="472474" y="3228350"/>
              <a:ext cx="584000" cy="584000"/>
            </a:xfrm>
            <a:prstGeom prst="rect">
              <a:avLst/>
            </a:prstGeom>
            <a:noFill/>
            <a:ln>
              <a:noFill/>
            </a:ln>
          </p:spPr>
        </p:pic>
        <p:sp>
          <p:nvSpPr>
            <p:cNvPr id="566" name="Shape 566"/>
            <p:cNvSpPr txBox="1"/>
            <p:nvPr/>
          </p:nvSpPr>
          <p:spPr>
            <a:xfrm>
              <a:off x="1122325" y="33278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Teacher recommendation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Effect transition="in" filter="fade">
                                      <p:cBhvr>
                                        <p:cTn id="7" dur="1000"/>
                                        <p:tgtEl>
                                          <p:spTgt spid="5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gtEl>
                                        <p:attrNameLst>
                                          <p:attrName>style.visibility</p:attrName>
                                        </p:attrNameLst>
                                      </p:cBhvr>
                                      <p:to>
                                        <p:strVal val="visible"/>
                                      </p:to>
                                    </p:set>
                                    <p:animEffect transition="in" filter="fade">
                                      <p:cBhvr>
                                        <p:cTn id="12" dur="1000"/>
                                        <p:tgtEl>
                                          <p:spTgt spid="5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4"/>
                                        </p:tgtEl>
                                        <p:attrNameLst>
                                          <p:attrName>style.visibility</p:attrName>
                                        </p:attrNameLst>
                                      </p:cBhvr>
                                      <p:to>
                                        <p:strVal val="visible"/>
                                      </p:to>
                                    </p:set>
                                    <p:animEffect transition="in" filter="fade">
                                      <p:cBhvr>
                                        <p:cTn id="17" dur="1000"/>
                                        <p:tgtEl>
                                          <p:spTgt spid="5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1"/>
                                        </p:tgtEl>
                                        <p:attrNameLst>
                                          <p:attrName>style.visibility</p:attrName>
                                        </p:attrNameLst>
                                      </p:cBhvr>
                                      <p:to>
                                        <p:strVal val="visible"/>
                                      </p:to>
                                    </p:set>
                                    <p:animEffect transition="in" filter="fade">
                                      <p:cBhvr>
                                        <p:cTn id="22" dur="1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70"/>
        <p:cNvGrpSpPr/>
        <p:nvPr/>
      </p:nvGrpSpPr>
      <p:grpSpPr>
        <a:xfrm>
          <a:off x="0" y="0"/>
          <a:ext cx="0" cy="0"/>
          <a:chOff x="0" y="0"/>
          <a:chExt cx="0" cy="0"/>
        </a:xfrm>
      </p:grpSpPr>
      <p:sp>
        <p:nvSpPr>
          <p:cNvPr id="571" name="Shape 571"/>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Countdown Begins</a:t>
            </a:r>
          </a:p>
        </p:txBody>
      </p:sp>
      <p:pic>
        <p:nvPicPr>
          <p:cNvPr id="572" name="Shape 572"/>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573" name="Shape 573"/>
          <p:cNvGrpSpPr/>
          <p:nvPr/>
        </p:nvGrpSpPr>
        <p:grpSpPr>
          <a:xfrm>
            <a:off x="1025237" y="1122450"/>
            <a:ext cx="7681725" cy="709200"/>
            <a:chOff x="493599" y="1808000"/>
            <a:chExt cx="7681725" cy="709200"/>
          </a:xfrm>
        </p:grpSpPr>
        <p:pic>
          <p:nvPicPr>
            <p:cNvPr id="574" name="Shape 574"/>
            <p:cNvPicPr preferRelativeResize="0"/>
            <p:nvPr/>
          </p:nvPicPr>
          <p:blipFill>
            <a:blip r:embed="rId4">
              <a:alphaModFix/>
            </a:blip>
            <a:stretch>
              <a:fillRect/>
            </a:stretch>
          </p:blipFill>
          <p:spPr>
            <a:xfrm>
              <a:off x="493599" y="1808000"/>
              <a:ext cx="541750" cy="539941"/>
            </a:xfrm>
            <a:prstGeom prst="rect">
              <a:avLst/>
            </a:prstGeom>
            <a:noFill/>
            <a:ln>
              <a:noFill/>
            </a:ln>
          </p:spPr>
        </p:pic>
        <p:sp>
          <p:nvSpPr>
            <p:cNvPr id="575" name="Shape 575"/>
            <p:cNvSpPr txBox="1"/>
            <p:nvPr/>
          </p:nvSpPr>
          <p:spPr>
            <a:xfrm>
              <a:off x="1122325" y="1933100"/>
              <a:ext cx="7053000" cy="5841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Week 1 - Introduction, Expectations, Terminology</a:t>
              </a:r>
            </a:p>
          </p:txBody>
        </p:sp>
      </p:grpSp>
      <p:grpSp>
        <p:nvGrpSpPr>
          <p:cNvPr id="576" name="Shape 576"/>
          <p:cNvGrpSpPr/>
          <p:nvPr/>
        </p:nvGrpSpPr>
        <p:grpSpPr>
          <a:xfrm>
            <a:off x="1014662" y="1779637"/>
            <a:ext cx="6548624" cy="744775"/>
            <a:chOff x="493600" y="2517200"/>
            <a:chExt cx="6548624" cy="744775"/>
          </a:xfrm>
        </p:grpSpPr>
        <p:pic>
          <p:nvPicPr>
            <p:cNvPr id="577" name="Shape 577"/>
            <p:cNvPicPr preferRelativeResize="0"/>
            <p:nvPr/>
          </p:nvPicPr>
          <p:blipFill>
            <a:blip r:embed="rId5">
              <a:alphaModFix/>
            </a:blip>
            <a:stretch>
              <a:fillRect/>
            </a:stretch>
          </p:blipFill>
          <p:spPr>
            <a:xfrm>
              <a:off x="493600" y="2517200"/>
              <a:ext cx="541749" cy="541749"/>
            </a:xfrm>
            <a:prstGeom prst="rect">
              <a:avLst/>
            </a:prstGeom>
            <a:noFill/>
            <a:ln>
              <a:noFill/>
            </a:ln>
          </p:spPr>
        </p:pic>
        <p:sp>
          <p:nvSpPr>
            <p:cNvPr id="578" name="Shape 578"/>
            <p:cNvSpPr txBox="1"/>
            <p:nvPr/>
          </p:nvSpPr>
          <p:spPr>
            <a:xfrm>
              <a:off x="1122325" y="2583075"/>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Week 2 - Build simple Taskbot</a:t>
              </a:r>
            </a:p>
          </p:txBody>
        </p:sp>
      </p:grpSp>
      <p:grpSp>
        <p:nvGrpSpPr>
          <p:cNvPr id="579" name="Shape 579"/>
          <p:cNvGrpSpPr/>
          <p:nvPr/>
        </p:nvGrpSpPr>
        <p:grpSpPr>
          <a:xfrm>
            <a:off x="1004099" y="3157062"/>
            <a:ext cx="6569750" cy="746150"/>
            <a:chOff x="472474" y="3939500"/>
            <a:chExt cx="6569750" cy="746150"/>
          </a:xfrm>
        </p:grpSpPr>
        <p:pic>
          <p:nvPicPr>
            <p:cNvPr id="580" name="Shape 580"/>
            <p:cNvPicPr preferRelativeResize="0"/>
            <p:nvPr/>
          </p:nvPicPr>
          <p:blipFill>
            <a:blip r:embed="rId6">
              <a:alphaModFix/>
            </a:blip>
            <a:stretch>
              <a:fillRect/>
            </a:stretch>
          </p:blipFill>
          <p:spPr>
            <a:xfrm>
              <a:off x="472474" y="3939500"/>
              <a:ext cx="584000" cy="547503"/>
            </a:xfrm>
            <a:prstGeom prst="rect">
              <a:avLst/>
            </a:prstGeom>
            <a:noFill/>
            <a:ln>
              <a:noFill/>
            </a:ln>
          </p:spPr>
        </p:pic>
        <p:sp>
          <p:nvSpPr>
            <p:cNvPr id="581" name="Shape 581"/>
            <p:cNvSpPr txBox="1"/>
            <p:nvPr/>
          </p:nvSpPr>
          <p:spPr>
            <a:xfrm>
              <a:off x="1122325" y="40067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Week 4 - Basic Challenges</a:t>
              </a:r>
            </a:p>
          </p:txBody>
        </p:sp>
      </p:grpSp>
      <p:grpSp>
        <p:nvGrpSpPr>
          <p:cNvPr id="582" name="Shape 582"/>
          <p:cNvGrpSpPr/>
          <p:nvPr/>
        </p:nvGrpSpPr>
        <p:grpSpPr>
          <a:xfrm>
            <a:off x="1004112" y="2439950"/>
            <a:ext cx="6569750" cy="778400"/>
            <a:chOff x="472474" y="3228350"/>
            <a:chExt cx="6569750" cy="778400"/>
          </a:xfrm>
        </p:grpSpPr>
        <p:pic>
          <p:nvPicPr>
            <p:cNvPr id="583" name="Shape 583"/>
            <p:cNvPicPr preferRelativeResize="0"/>
            <p:nvPr/>
          </p:nvPicPr>
          <p:blipFill>
            <a:blip r:embed="rId7">
              <a:alphaModFix/>
            </a:blip>
            <a:stretch>
              <a:fillRect/>
            </a:stretch>
          </p:blipFill>
          <p:spPr>
            <a:xfrm>
              <a:off x="472474" y="3228350"/>
              <a:ext cx="584000" cy="584000"/>
            </a:xfrm>
            <a:prstGeom prst="rect">
              <a:avLst/>
            </a:prstGeom>
            <a:noFill/>
            <a:ln>
              <a:noFill/>
            </a:ln>
          </p:spPr>
        </p:pic>
        <p:sp>
          <p:nvSpPr>
            <p:cNvPr id="584" name="Shape 584"/>
            <p:cNvSpPr txBox="1"/>
            <p:nvPr/>
          </p:nvSpPr>
          <p:spPr>
            <a:xfrm>
              <a:off x="1122325" y="33278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Week 3 - Intro to Programming</a:t>
              </a:r>
            </a:p>
          </p:txBody>
        </p:sp>
      </p:grpSp>
      <p:grpSp>
        <p:nvGrpSpPr>
          <p:cNvPr id="585" name="Shape 585"/>
          <p:cNvGrpSpPr/>
          <p:nvPr/>
        </p:nvGrpSpPr>
        <p:grpSpPr>
          <a:xfrm>
            <a:off x="1014674" y="3826650"/>
            <a:ext cx="7681725" cy="709200"/>
            <a:chOff x="493599" y="1808000"/>
            <a:chExt cx="7681725" cy="709200"/>
          </a:xfrm>
        </p:grpSpPr>
        <p:pic>
          <p:nvPicPr>
            <p:cNvPr id="586" name="Shape 586"/>
            <p:cNvPicPr preferRelativeResize="0"/>
            <p:nvPr/>
          </p:nvPicPr>
          <p:blipFill>
            <a:blip r:embed="rId4">
              <a:alphaModFix/>
            </a:blip>
            <a:stretch>
              <a:fillRect/>
            </a:stretch>
          </p:blipFill>
          <p:spPr>
            <a:xfrm>
              <a:off x="493599" y="1808000"/>
              <a:ext cx="541750" cy="539941"/>
            </a:xfrm>
            <a:prstGeom prst="rect">
              <a:avLst/>
            </a:prstGeom>
            <a:noFill/>
            <a:ln>
              <a:noFill/>
            </a:ln>
          </p:spPr>
        </p:pic>
        <p:sp>
          <p:nvSpPr>
            <p:cNvPr id="587" name="Shape 587"/>
            <p:cNvSpPr txBox="1"/>
            <p:nvPr/>
          </p:nvSpPr>
          <p:spPr>
            <a:xfrm>
              <a:off x="1122325" y="1933100"/>
              <a:ext cx="7053000" cy="5841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Weeks 5/6 - Advanced Challenges</a:t>
              </a:r>
            </a:p>
          </p:txBody>
        </p:sp>
      </p:grpSp>
      <p:grpSp>
        <p:nvGrpSpPr>
          <p:cNvPr id="588" name="Shape 588"/>
          <p:cNvGrpSpPr/>
          <p:nvPr/>
        </p:nvGrpSpPr>
        <p:grpSpPr>
          <a:xfrm>
            <a:off x="1014675" y="4464975"/>
            <a:ext cx="6548624" cy="744775"/>
            <a:chOff x="493600" y="2517200"/>
            <a:chExt cx="6548624" cy="744775"/>
          </a:xfrm>
        </p:grpSpPr>
        <p:pic>
          <p:nvPicPr>
            <p:cNvPr id="589" name="Shape 589"/>
            <p:cNvPicPr preferRelativeResize="0"/>
            <p:nvPr/>
          </p:nvPicPr>
          <p:blipFill>
            <a:blip r:embed="rId5">
              <a:alphaModFix/>
            </a:blip>
            <a:stretch>
              <a:fillRect/>
            </a:stretch>
          </p:blipFill>
          <p:spPr>
            <a:xfrm>
              <a:off x="493600" y="2517200"/>
              <a:ext cx="541749" cy="541749"/>
            </a:xfrm>
            <a:prstGeom prst="rect">
              <a:avLst/>
            </a:prstGeom>
            <a:noFill/>
            <a:ln>
              <a:noFill/>
            </a:ln>
          </p:spPr>
        </p:pic>
        <p:sp>
          <p:nvSpPr>
            <p:cNvPr id="590" name="Shape 590"/>
            <p:cNvSpPr txBox="1"/>
            <p:nvPr/>
          </p:nvSpPr>
          <p:spPr>
            <a:xfrm>
              <a:off x="1122325" y="2583075"/>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Week 7 - Start TCEA/FLL Preparations</a:t>
              </a: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94"/>
        <p:cNvGrpSpPr/>
        <p:nvPr/>
      </p:nvGrpSpPr>
      <p:grpSpPr>
        <a:xfrm>
          <a:off x="0" y="0"/>
          <a:ext cx="0" cy="0"/>
          <a:chOff x="0" y="0"/>
          <a:chExt cx="0" cy="0"/>
        </a:xfrm>
      </p:grpSpPr>
      <p:sp>
        <p:nvSpPr>
          <p:cNvPr id="595" name="Shape 595"/>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Tips for Success</a:t>
            </a:r>
          </a:p>
        </p:txBody>
      </p:sp>
      <p:pic>
        <p:nvPicPr>
          <p:cNvPr id="596" name="Shape 596"/>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597" name="Shape 597"/>
          <p:cNvGrpSpPr/>
          <p:nvPr/>
        </p:nvGrpSpPr>
        <p:grpSpPr>
          <a:xfrm>
            <a:off x="1001649" y="2072100"/>
            <a:ext cx="7681725" cy="709200"/>
            <a:chOff x="493599" y="1808000"/>
            <a:chExt cx="7681725" cy="709200"/>
          </a:xfrm>
        </p:grpSpPr>
        <p:pic>
          <p:nvPicPr>
            <p:cNvPr id="598" name="Shape 598"/>
            <p:cNvPicPr preferRelativeResize="0"/>
            <p:nvPr/>
          </p:nvPicPr>
          <p:blipFill>
            <a:blip r:embed="rId4">
              <a:alphaModFix/>
            </a:blip>
            <a:stretch>
              <a:fillRect/>
            </a:stretch>
          </p:blipFill>
          <p:spPr>
            <a:xfrm>
              <a:off x="493599" y="1808000"/>
              <a:ext cx="541750" cy="539941"/>
            </a:xfrm>
            <a:prstGeom prst="rect">
              <a:avLst/>
            </a:prstGeom>
            <a:noFill/>
            <a:ln>
              <a:noFill/>
            </a:ln>
          </p:spPr>
        </p:pic>
        <p:sp>
          <p:nvSpPr>
            <p:cNvPr id="599" name="Shape 599"/>
            <p:cNvSpPr txBox="1"/>
            <p:nvPr/>
          </p:nvSpPr>
          <p:spPr>
            <a:xfrm>
              <a:off x="1122325" y="1933100"/>
              <a:ext cx="7053000" cy="5841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Set clear expectations and rules</a:t>
              </a:r>
            </a:p>
          </p:txBody>
        </p:sp>
      </p:grpSp>
      <p:grpSp>
        <p:nvGrpSpPr>
          <p:cNvPr id="600" name="Shape 600"/>
          <p:cNvGrpSpPr/>
          <p:nvPr/>
        </p:nvGrpSpPr>
        <p:grpSpPr>
          <a:xfrm>
            <a:off x="1001650" y="2781300"/>
            <a:ext cx="6548624" cy="744775"/>
            <a:chOff x="493600" y="2517200"/>
            <a:chExt cx="6548624" cy="744775"/>
          </a:xfrm>
        </p:grpSpPr>
        <p:pic>
          <p:nvPicPr>
            <p:cNvPr id="601" name="Shape 601"/>
            <p:cNvPicPr preferRelativeResize="0"/>
            <p:nvPr/>
          </p:nvPicPr>
          <p:blipFill>
            <a:blip r:embed="rId5">
              <a:alphaModFix/>
            </a:blip>
            <a:stretch>
              <a:fillRect/>
            </a:stretch>
          </p:blipFill>
          <p:spPr>
            <a:xfrm>
              <a:off x="493600" y="2517200"/>
              <a:ext cx="541749" cy="541749"/>
            </a:xfrm>
            <a:prstGeom prst="rect">
              <a:avLst/>
            </a:prstGeom>
            <a:noFill/>
            <a:ln>
              <a:noFill/>
            </a:ln>
          </p:spPr>
        </p:pic>
        <p:sp>
          <p:nvSpPr>
            <p:cNvPr id="602" name="Shape 602"/>
            <p:cNvSpPr txBox="1"/>
            <p:nvPr/>
          </p:nvSpPr>
          <p:spPr>
            <a:xfrm>
              <a:off x="1122325" y="2583075"/>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Get parents involved</a:t>
              </a:r>
            </a:p>
          </p:txBody>
        </p:sp>
      </p:grpSp>
      <p:grpSp>
        <p:nvGrpSpPr>
          <p:cNvPr id="603" name="Shape 603"/>
          <p:cNvGrpSpPr/>
          <p:nvPr/>
        </p:nvGrpSpPr>
        <p:grpSpPr>
          <a:xfrm>
            <a:off x="980524" y="4203600"/>
            <a:ext cx="6569750" cy="746150"/>
            <a:chOff x="472474" y="3939500"/>
            <a:chExt cx="6569750" cy="746150"/>
          </a:xfrm>
        </p:grpSpPr>
        <p:pic>
          <p:nvPicPr>
            <p:cNvPr id="604" name="Shape 604"/>
            <p:cNvPicPr preferRelativeResize="0"/>
            <p:nvPr/>
          </p:nvPicPr>
          <p:blipFill>
            <a:blip r:embed="rId6">
              <a:alphaModFix/>
            </a:blip>
            <a:stretch>
              <a:fillRect/>
            </a:stretch>
          </p:blipFill>
          <p:spPr>
            <a:xfrm>
              <a:off x="472474" y="3939500"/>
              <a:ext cx="584000" cy="547503"/>
            </a:xfrm>
            <a:prstGeom prst="rect">
              <a:avLst/>
            </a:prstGeom>
            <a:noFill/>
            <a:ln>
              <a:noFill/>
            </a:ln>
          </p:spPr>
        </p:pic>
        <p:sp>
          <p:nvSpPr>
            <p:cNvPr id="605" name="Shape 605"/>
            <p:cNvSpPr txBox="1"/>
            <p:nvPr/>
          </p:nvSpPr>
          <p:spPr>
            <a:xfrm>
              <a:off x="1122325" y="40067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Have fun! </a:t>
              </a:r>
            </a:p>
          </p:txBody>
        </p:sp>
      </p:grpSp>
      <p:grpSp>
        <p:nvGrpSpPr>
          <p:cNvPr id="606" name="Shape 606"/>
          <p:cNvGrpSpPr/>
          <p:nvPr/>
        </p:nvGrpSpPr>
        <p:grpSpPr>
          <a:xfrm>
            <a:off x="980524" y="3492450"/>
            <a:ext cx="6569750" cy="778400"/>
            <a:chOff x="472474" y="3228350"/>
            <a:chExt cx="6569750" cy="778400"/>
          </a:xfrm>
        </p:grpSpPr>
        <p:pic>
          <p:nvPicPr>
            <p:cNvPr id="607" name="Shape 607"/>
            <p:cNvPicPr preferRelativeResize="0"/>
            <p:nvPr/>
          </p:nvPicPr>
          <p:blipFill>
            <a:blip r:embed="rId7">
              <a:alphaModFix/>
            </a:blip>
            <a:stretch>
              <a:fillRect/>
            </a:stretch>
          </p:blipFill>
          <p:spPr>
            <a:xfrm>
              <a:off x="472474" y="3228350"/>
              <a:ext cx="584000" cy="584000"/>
            </a:xfrm>
            <a:prstGeom prst="rect">
              <a:avLst/>
            </a:prstGeom>
            <a:noFill/>
            <a:ln>
              <a:noFill/>
            </a:ln>
          </p:spPr>
        </p:pic>
        <p:sp>
          <p:nvSpPr>
            <p:cNvPr id="608" name="Shape 608"/>
            <p:cNvSpPr txBox="1"/>
            <p:nvPr/>
          </p:nvSpPr>
          <p:spPr>
            <a:xfrm>
              <a:off x="1122325" y="33278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YouTube is your best friend! </a:t>
              </a:r>
            </a:p>
          </p:txBody>
        </p:sp>
      </p:grpSp>
      <p:grpSp>
        <p:nvGrpSpPr>
          <p:cNvPr id="609" name="Shape 609"/>
          <p:cNvGrpSpPr/>
          <p:nvPr/>
        </p:nvGrpSpPr>
        <p:grpSpPr>
          <a:xfrm>
            <a:off x="991087" y="1357612"/>
            <a:ext cx="6569750" cy="746150"/>
            <a:chOff x="472474" y="3939500"/>
            <a:chExt cx="6569750" cy="746150"/>
          </a:xfrm>
        </p:grpSpPr>
        <p:pic>
          <p:nvPicPr>
            <p:cNvPr id="610" name="Shape 610"/>
            <p:cNvPicPr preferRelativeResize="0"/>
            <p:nvPr/>
          </p:nvPicPr>
          <p:blipFill>
            <a:blip r:embed="rId6">
              <a:alphaModFix/>
            </a:blip>
            <a:stretch>
              <a:fillRect/>
            </a:stretch>
          </p:blipFill>
          <p:spPr>
            <a:xfrm>
              <a:off x="472474" y="3939500"/>
              <a:ext cx="584000" cy="547503"/>
            </a:xfrm>
            <a:prstGeom prst="rect">
              <a:avLst/>
            </a:prstGeom>
            <a:noFill/>
            <a:ln>
              <a:noFill/>
            </a:ln>
          </p:spPr>
        </p:pic>
        <p:sp>
          <p:nvSpPr>
            <p:cNvPr id="611" name="Shape 611"/>
            <p:cNvSpPr txBox="1"/>
            <p:nvPr/>
          </p:nvSpPr>
          <p:spPr>
            <a:xfrm>
              <a:off x="1122325" y="40067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Competitions - just do them!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Effect transition="in" filter="fade">
                                      <p:cBhvr>
                                        <p:cTn id="7" dur="1000"/>
                                        <p:tgtEl>
                                          <p:spTgt spid="6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7"/>
                                        </p:tgtEl>
                                        <p:attrNameLst>
                                          <p:attrName>style.visibility</p:attrName>
                                        </p:attrNameLst>
                                      </p:cBhvr>
                                      <p:to>
                                        <p:strVal val="visible"/>
                                      </p:to>
                                    </p:set>
                                    <p:animEffect transition="in" filter="fade">
                                      <p:cBhvr>
                                        <p:cTn id="12" dur="1000"/>
                                        <p:tgtEl>
                                          <p:spTgt spid="5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gtEl>
                                        <p:attrNameLst>
                                          <p:attrName>style.visibility</p:attrName>
                                        </p:attrNameLst>
                                      </p:cBhvr>
                                      <p:to>
                                        <p:strVal val="visible"/>
                                      </p:to>
                                    </p:set>
                                    <p:animEffect transition="in" filter="fade">
                                      <p:cBhvr>
                                        <p:cTn id="17" dur="1000"/>
                                        <p:tgtEl>
                                          <p:spTgt spid="6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6"/>
                                        </p:tgtEl>
                                        <p:attrNameLst>
                                          <p:attrName>style.visibility</p:attrName>
                                        </p:attrNameLst>
                                      </p:cBhvr>
                                      <p:to>
                                        <p:strVal val="visible"/>
                                      </p:to>
                                    </p:set>
                                    <p:animEffect transition="in" filter="fade">
                                      <p:cBhvr>
                                        <p:cTn id="22" dur="1000"/>
                                        <p:tgtEl>
                                          <p:spTgt spid="6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3"/>
                                        </p:tgtEl>
                                        <p:attrNameLst>
                                          <p:attrName>style.visibility</p:attrName>
                                        </p:attrNameLst>
                                      </p:cBhvr>
                                      <p:to>
                                        <p:strVal val="visible"/>
                                      </p:to>
                                    </p:set>
                                    <p:animEffect transition="in" filter="fade">
                                      <p:cBhvr>
                                        <p:cTn id="27" dur="10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15"/>
        <p:cNvGrpSpPr/>
        <p:nvPr/>
      </p:nvGrpSpPr>
      <p:grpSpPr>
        <a:xfrm>
          <a:off x="0" y="0"/>
          <a:ext cx="0" cy="0"/>
          <a:chOff x="0" y="0"/>
          <a:chExt cx="0" cy="0"/>
        </a:xfrm>
      </p:grpSpPr>
      <p:sp>
        <p:nvSpPr>
          <p:cNvPr id="616" name="Shape 616"/>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Lessons Learned</a:t>
            </a:r>
          </a:p>
        </p:txBody>
      </p:sp>
      <p:pic>
        <p:nvPicPr>
          <p:cNvPr id="617" name="Shape 617"/>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618" name="Shape 618"/>
          <p:cNvGrpSpPr/>
          <p:nvPr/>
        </p:nvGrpSpPr>
        <p:grpSpPr>
          <a:xfrm>
            <a:off x="918949" y="2402875"/>
            <a:ext cx="7681725" cy="709200"/>
            <a:chOff x="493599" y="1808000"/>
            <a:chExt cx="7681725" cy="709200"/>
          </a:xfrm>
        </p:grpSpPr>
        <p:pic>
          <p:nvPicPr>
            <p:cNvPr id="619" name="Shape 619"/>
            <p:cNvPicPr preferRelativeResize="0"/>
            <p:nvPr/>
          </p:nvPicPr>
          <p:blipFill>
            <a:blip r:embed="rId4">
              <a:alphaModFix/>
            </a:blip>
            <a:stretch>
              <a:fillRect/>
            </a:stretch>
          </p:blipFill>
          <p:spPr>
            <a:xfrm>
              <a:off x="493599" y="1808000"/>
              <a:ext cx="541750" cy="539941"/>
            </a:xfrm>
            <a:prstGeom prst="rect">
              <a:avLst/>
            </a:prstGeom>
            <a:noFill/>
            <a:ln>
              <a:noFill/>
            </a:ln>
          </p:spPr>
        </p:pic>
        <p:sp>
          <p:nvSpPr>
            <p:cNvPr id="620" name="Shape 620"/>
            <p:cNvSpPr txBox="1"/>
            <p:nvPr/>
          </p:nvSpPr>
          <p:spPr>
            <a:xfrm>
              <a:off x="1122325" y="1933100"/>
              <a:ext cx="7053000" cy="584100"/>
            </a:xfrm>
            <a:prstGeom prst="rect">
              <a:avLst/>
            </a:prstGeom>
            <a:noFill/>
            <a:ln>
              <a:noFill/>
            </a:ln>
          </p:spPr>
          <p:txBody>
            <a:bodyPr wrap="square" lIns="91425" tIns="91425" rIns="91425" bIns="91425" anchor="ctr" anchorCtr="0">
              <a:noAutofit/>
            </a:bodyPr>
            <a:lstStyle/>
            <a:p>
              <a:pPr lvl="0" rtl="0">
                <a:lnSpc>
                  <a:spcPct val="100000"/>
                </a:lnSpc>
                <a:spcBef>
                  <a:spcPts val="0"/>
                </a:spcBef>
                <a:buNone/>
              </a:pPr>
              <a:r>
                <a:rPr lang="en" sz="3000">
                  <a:solidFill>
                    <a:srgbClr val="434343"/>
                  </a:solidFill>
                  <a:latin typeface="Oswald"/>
                  <a:ea typeface="Oswald"/>
                  <a:cs typeface="Oswald"/>
                  <a:sym typeface="Oswald"/>
                </a:rPr>
                <a:t>Register for competitions and order materials as soon as they are available</a:t>
              </a:r>
            </a:p>
          </p:txBody>
        </p:sp>
      </p:grpSp>
      <p:grpSp>
        <p:nvGrpSpPr>
          <p:cNvPr id="621" name="Shape 621"/>
          <p:cNvGrpSpPr/>
          <p:nvPr/>
        </p:nvGrpSpPr>
        <p:grpSpPr>
          <a:xfrm>
            <a:off x="918950" y="3466500"/>
            <a:ext cx="6548624" cy="744775"/>
            <a:chOff x="493600" y="2517200"/>
            <a:chExt cx="6548624" cy="744775"/>
          </a:xfrm>
        </p:grpSpPr>
        <p:pic>
          <p:nvPicPr>
            <p:cNvPr id="622" name="Shape 622"/>
            <p:cNvPicPr preferRelativeResize="0"/>
            <p:nvPr/>
          </p:nvPicPr>
          <p:blipFill>
            <a:blip r:embed="rId5">
              <a:alphaModFix/>
            </a:blip>
            <a:stretch>
              <a:fillRect/>
            </a:stretch>
          </p:blipFill>
          <p:spPr>
            <a:xfrm>
              <a:off x="493600" y="2517200"/>
              <a:ext cx="541749" cy="541749"/>
            </a:xfrm>
            <a:prstGeom prst="rect">
              <a:avLst/>
            </a:prstGeom>
            <a:noFill/>
            <a:ln>
              <a:noFill/>
            </a:ln>
          </p:spPr>
        </p:pic>
        <p:sp>
          <p:nvSpPr>
            <p:cNvPr id="623" name="Shape 623"/>
            <p:cNvSpPr txBox="1"/>
            <p:nvPr/>
          </p:nvSpPr>
          <p:spPr>
            <a:xfrm>
              <a:off x="1122325" y="2583075"/>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Read the rules CAREFULLY!</a:t>
              </a:r>
            </a:p>
          </p:txBody>
        </p:sp>
      </p:grpSp>
      <p:grpSp>
        <p:nvGrpSpPr>
          <p:cNvPr id="624" name="Shape 624"/>
          <p:cNvGrpSpPr/>
          <p:nvPr/>
        </p:nvGrpSpPr>
        <p:grpSpPr>
          <a:xfrm>
            <a:off x="908387" y="1593887"/>
            <a:ext cx="6569750" cy="746150"/>
            <a:chOff x="472474" y="3939500"/>
            <a:chExt cx="6569750" cy="746150"/>
          </a:xfrm>
        </p:grpSpPr>
        <p:pic>
          <p:nvPicPr>
            <p:cNvPr id="625" name="Shape 625"/>
            <p:cNvPicPr preferRelativeResize="0"/>
            <p:nvPr/>
          </p:nvPicPr>
          <p:blipFill>
            <a:blip r:embed="rId6">
              <a:alphaModFix/>
            </a:blip>
            <a:stretch>
              <a:fillRect/>
            </a:stretch>
          </p:blipFill>
          <p:spPr>
            <a:xfrm>
              <a:off x="472474" y="3939500"/>
              <a:ext cx="584000" cy="547503"/>
            </a:xfrm>
            <a:prstGeom prst="rect">
              <a:avLst/>
            </a:prstGeom>
            <a:noFill/>
            <a:ln>
              <a:noFill/>
            </a:ln>
          </p:spPr>
        </p:pic>
        <p:sp>
          <p:nvSpPr>
            <p:cNvPr id="626" name="Shape 626"/>
            <p:cNvSpPr txBox="1"/>
            <p:nvPr/>
          </p:nvSpPr>
          <p:spPr>
            <a:xfrm>
              <a:off x="1122325" y="40067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Get started early!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
                                        </p:tgtEl>
                                        <p:attrNameLst>
                                          <p:attrName>style.visibility</p:attrName>
                                        </p:attrNameLst>
                                      </p:cBhvr>
                                      <p:to>
                                        <p:strVal val="visible"/>
                                      </p:to>
                                    </p:set>
                                    <p:animEffect transition="in" filter="fade">
                                      <p:cBhvr>
                                        <p:cTn id="7" dur="1000"/>
                                        <p:tgtEl>
                                          <p:spTgt spid="6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
                                        </p:tgtEl>
                                        <p:attrNameLst>
                                          <p:attrName>style.visibility</p:attrName>
                                        </p:attrNameLst>
                                      </p:cBhvr>
                                      <p:to>
                                        <p:strVal val="visible"/>
                                      </p:to>
                                    </p:set>
                                    <p:animEffect transition="in" filter="fade">
                                      <p:cBhvr>
                                        <p:cTn id="12" dur="1000"/>
                                        <p:tgtEl>
                                          <p:spTgt spid="6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1"/>
                                        </p:tgtEl>
                                        <p:attrNameLst>
                                          <p:attrName>style.visibility</p:attrName>
                                        </p:attrNameLst>
                                      </p:cBhvr>
                                      <p:to>
                                        <p:strVal val="visible"/>
                                      </p:to>
                                    </p:set>
                                    <p:animEffect transition="in" filter="fade">
                                      <p:cBhvr>
                                        <p:cTn id="17" dur="1000"/>
                                        <p:tgtEl>
                                          <p:spTgt spid="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30"/>
        <p:cNvGrpSpPr/>
        <p:nvPr/>
      </p:nvGrpSpPr>
      <p:grpSpPr>
        <a:xfrm>
          <a:off x="0" y="0"/>
          <a:ext cx="0" cy="0"/>
          <a:chOff x="0" y="0"/>
          <a:chExt cx="0" cy="0"/>
        </a:xfrm>
      </p:grpSpPr>
      <p:sp>
        <p:nvSpPr>
          <p:cNvPr id="631" name="Shape 631"/>
          <p:cNvSpPr txBox="1"/>
          <p:nvPr/>
        </p:nvSpPr>
        <p:spPr>
          <a:xfrm>
            <a:off x="1369078" y="112950"/>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Lessons Learned</a:t>
            </a:r>
          </a:p>
        </p:txBody>
      </p:sp>
      <p:pic>
        <p:nvPicPr>
          <p:cNvPr id="632" name="Shape 632"/>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633" name="Shape 633"/>
          <p:cNvGrpSpPr/>
          <p:nvPr/>
        </p:nvGrpSpPr>
        <p:grpSpPr>
          <a:xfrm>
            <a:off x="918949" y="2402875"/>
            <a:ext cx="7681725" cy="709200"/>
            <a:chOff x="493599" y="1808000"/>
            <a:chExt cx="7681725" cy="709200"/>
          </a:xfrm>
        </p:grpSpPr>
        <p:pic>
          <p:nvPicPr>
            <p:cNvPr id="634" name="Shape 634"/>
            <p:cNvPicPr preferRelativeResize="0"/>
            <p:nvPr/>
          </p:nvPicPr>
          <p:blipFill>
            <a:blip r:embed="rId4">
              <a:alphaModFix/>
            </a:blip>
            <a:stretch>
              <a:fillRect/>
            </a:stretch>
          </p:blipFill>
          <p:spPr>
            <a:xfrm>
              <a:off x="493599" y="1808000"/>
              <a:ext cx="541750" cy="539941"/>
            </a:xfrm>
            <a:prstGeom prst="rect">
              <a:avLst/>
            </a:prstGeom>
            <a:noFill/>
            <a:ln>
              <a:noFill/>
            </a:ln>
          </p:spPr>
        </p:pic>
        <p:sp>
          <p:nvSpPr>
            <p:cNvPr id="635" name="Shape 635"/>
            <p:cNvSpPr txBox="1"/>
            <p:nvPr/>
          </p:nvSpPr>
          <p:spPr>
            <a:xfrm>
              <a:off x="1122325" y="1933100"/>
              <a:ext cx="7053000" cy="584100"/>
            </a:xfrm>
            <a:prstGeom prst="rect">
              <a:avLst/>
            </a:prstGeom>
            <a:noFill/>
            <a:ln>
              <a:noFill/>
            </a:ln>
          </p:spPr>
          <p:txBody>
            <a:bodyPr wrap="square" lIns="91425" tIns="91425" rIns="91425" bIns="91425" anchor="ctr" anchorCtr="0">
              <a:noAutofit/>
            </a:bodyPr>
            <a:lstStyle/>
            <a:p>
              <a:pPr lvl="0" rtl="0">
                <a:lnSpc>
                  <a:spcPct val="100000"/>
                </a:lnSpc>
                <a:spcBef>
                  <a:spcPts val="0"/>
                </a:spcBef>
                <a:buNone/>
              </a:pPr>
              <a:r>
                <a:rPr lang="en" sz="3000">
                  <a:solidFill>
                    <a:srgbClr val="434343"/>
                  </a:solidFill>
                  <a:latin typeface="Oswald"/>
                  <a:ea typeface="Oswald"/>
                  <a:cs typeface="Oswald"/>
                  <a:sym typeface="Oswald"/>
                </a:rPr>
                <a:t>Register for competitions and order materials as soon as they are available</a:t>
              </a:r>
            </a:p>
          </p:txBody>
        </p:sp>
      </p:grpSp>
      <p:grpSp>
        <p:nvGrpSpPr>
          <p:cNvPr id="636" name="Shape 636"/>
          <p:cNvGrpSpPr/>
          <p:nvPr/>
        </p:nvGrpSpPr>
        <p:grpSpPr>
          <a:xfrm>
            <a:off x="918950" y="3466500"/>
            <a:ext cx="6548624" cy="744775"/>
            <a:chOff x="493600" y="2517200"/>
            <a:chExt cx="6548624" cy="744775"/>
          </a:xfrm>
        </p:grpSpPr>
        <p:pic>
          <p:nvPicPr>
            <p:cNvPr id="637" name="Shape 637"/>
            <p:cNvPicPr preferRelativeResize="0"/>
            <p:nvPr/>
          </p:nvPicPr>
          <p:blipFill>
            <a:blip r:embed="rId5">
              <a:alphaModFix/>
            </a:blip>
            <a:stretch>
              <a:fillRect/>
            </a:stretch>
          </p:blipFill>
          <p:spPr>
            <a:xfrm>
              <a:off x="493600" y="2517200"/>
              <a:ext cx="541749" cy="541749"/>
            </a:xfrm>
            <a:prstGeom prst="rect">
              <a:avLst/>
            </a:prstGeom>
            <a:noFill/>
            <a:ln>
              <a:noFill/>
            </a:ln>
          </p:spPr>
        </p:pic>
        <p:sp>
          <p:nvSpPr>
            <p:cNvPr id="638" name="Shape 638"/>
            <p:cNvSpPr txBox="1"/>
            <p:nvPr/>
          </p:nvSpPr>
          <p:spPr>
            <a:xfrm>
              <a:off x="1122325" y="2583075"/>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Read the rules CAREFULLY!</a:t>
              </a:r>
            </a:p>
          </p:txBody>
        </p:sp>
      </p:grpSp>
      <p:grpSp>
        <p:nvGrpSpPr>
          <p:cNvPr id="639" name="Shape 639"/>
          <p:cNvGrpSpPr/>
          <p:nvPr/>
        </p:nvGrpSpPr>
        <p:grpSpPr>
          <a:xfrm>
            <a:off x="908387" y="1593887"/>
            <a:ext cx="6569750" cy="746150"/>
            <a:chOff x="472474" y="3939500"/>
            <a:chExt cx="6569750" cy="746150"/>
          </a:xfrm>
        </p:grpSpPr>
        <p:pic>
          <p:nvPicPr>
            <p:cNvPr id="640" name="Shape 640"/>
            <p:cNvPicPr preferRelativeResize="0"/>
            <p:nvPr/>
          </p:nvPicPr>
          <p:blipFill>
            <a:blip r:embed="rId6">
              <a:alphaModFix/>
            </a:blip>
            <a:stretch>
              <a:fillRect/>
            </a:stretch>
          </p:blipFill>
          <p:spPr>
            <a:xfrm>
              <a:off x="472474" y="3939500"/>
              <a:ext cx="584000" cy="547503"/>
            </a:xfrm>
            <a:prstGeom prst="rect">
              <a:avLst/>
            </a:prstGeom>
            <a:noFill/>
            <a:ln>
              <a:noFill/>
            </a:ln>
          </p:spPr>
        </p:pic>
        <p:sp>
          <p:nvSpPr>
            <p:cNvPr id="641" name="Shape 641"/>
            <p:cNvSpPr txBox="1"/>
            <p:nvPr/>
          </p:nvSpPr>
          <p:spPr>
            <a:xfrm>
              <a:off x="1122325" y="4006750"/>
              <a:ext cx="5919900" cy="678900"/>
            </a:xfrm>
            <a:prstGeom prst="rect">
              <a:avLst/>
            </a:prstGeom>
            <a:noFill/>
            <a:ln>
              <a:noFill/>
            </a:ln>
          </p:spPr>
          <p:txBody>
            <a:bodyPr wrap="square" lIns="91425" tIns="91425" rIns="91425" bIns="91425" anchor="ctr" anchorCtr="0">
              <a:noAutofit/>
            </a:bodyPr>
            <a:lstStyle/>
            <a:p>
              <a:pPr lvl="0" rtl="0">
                <a:lnSpc>
                  <a:spcPct val="150000"/>
                </a:lnSpc>
                <a:spcBef>
                  <a:spcPts val="0"/>
                </a:spcBef>
                <a:buNone/>
              </a:pPr>
              <a:r>
                <a:rPr lang="en" sz="3000">
                  <a:solidFill>
                    <a:srgbClr val="434343"/>
                  </a:solidFill>
                  <a:latin typeface="Oswald"/>
                  <a:ea typeface="Oswald"/>
                  <a:cs typeface="Oswald"/>
                  <a:sym typeface="Oswald"/>
                </a:rPr>
                <a:t>Get started early!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9"/>
                                        </p:tgtEl>
                                        <p:attrNameLst>
                                          <p:attrName>style.visibility</p:attrName>
                                        </p:attrNameLst>
                                      </p:cBhvr>
                                      <p:to>
                                        <p:strVal val="visible"/>
                                      </p:to>
                                    </p:set>
                                    <p:animEffect transition="in" filter="fade">
                                      <p:cBhvr>
                                        <p:cTn id="7" dur="1000"/>
                                        <p:tgtEl>
                                          <p:spTgt spid="6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3"/>
                                        </p:tgtEl>
                                        <p:attrNameLst>
                                          <p:attrName>style.visibility</p:attrName>
                                        </p:attrNameLst>
                                      </p:cBhvr>
                                      <p:to>
                                        <p:strVal val="visible"/>
                                      </p:to>
                                    </p:set>
                                    <p:animEffect transition="in" filter="fade">
                                      <p:cBhvr>
                                        <p:cTn id="12" dur="1000"/>
                                        <p:tgtEl>
                                          <p:spTgt spid="6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6"/>
                                        </p:tgtEl>
                                        <p:attrNameLst>
                                          <p:attrName>style.visibility</p:attrName>
                                        </p:attrNameLst>
                                      </p:cBhvr>
                                      <p:to>
                                        <p:strVal val="visible"/>
                                      </p:to>
                                    </p:set>
                                    <p:animEffect transition="in" filter="fade">
                                      <p:cBhvr>
                                        <p:cTn id="17" dur="1000"/>
                                        <p:tgtEl>
                                          <p:spTgt spid="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5"/>
        <p:cNvGrpSpPr/>
        <p:nvPr/>
      </p:nvGrpSpPr>
      <p:grpSpPr>
        <a:xfrm>
          <a:off x="0" y="0"/>
          <a:ext cx="0" cy="0"/>
          <a:chOff x="0" y="0"/>
          <a:chExt cx="0" cy="0"/>
        </a:xfrm>
      </p:grpSpPr>
      <p:sp>
        <p:nvSpPr>
          <p:cNvPr id="646" name="Shape 646"/>
          <p:cNvSpPr/>
          <p:nvPr/>
        </p:nvSpPr>
        <p:spPr>
          <a:xfrm>
            <a:off x="0" y="0"/>
            <a:ext cx="9144000" cy="2898600"/>
          </a:xfrm>
          <a:prstGeom prst="rect">
            <a:avLst/>
          </a:prstGeom>
          <a:solidFill>
            <a:srgbClr val="D9D9D9"/>
          </a:solidFill>
          <a:ln>
            <a:noFill/>
          </a:ln>
        </p:spPr>
        <p:txBody>
          <a:bodyPr wrap="square" lIns="91425" tIns="91425" rIns="91425" bIns="91425" anchor="ctr" anchorCtr="0">
            <a:noAutofit/>
          </a:bodyPr>
          <a:lstStyle/>
          <a:p>
            <a:pPr lvl="0">
              <a:spcBef>
                <a:spcPts val="0"/>
              </a:spcBef>
              <a:buNone/>
            </a:pPr>
            <a:endParaRPr/>
          </a:p>
        </p:txBody>
      </p:sp>
      <p:sp>
        <p:nvSpPr>
          <p:cNvPr id="647" name="Shape 647"/>
          <p:cNvSpPr txBox="1"/>
          <p:nvPr/>
        </p:nvSpPr>
        <p:spPr>
          <a:xfrm>
            <a:off x="1585800" y="540525"/>
            <a:ext cx="5972400" cy="1985700"/>
          </a:xfrm>
          <a:prstGeom prst="rect">
            <a:avLst/>
          </a:prstGeom>
          <a:noFill/>
          <a:ln>
            <a:noFill/>
          </a:ln>
        </p:spPr>
        <p:txBody>
          <a:bodyPr wrap="square" lIns="91425" tIns="91425" rIns="91425" bIns="91425" anchor="t" anchorCtr="0">
            <a:noAutofit/>
          </a:bodyPr>
          <a:lstStyle/>
          <a:p>
            <a:pPr lvl="0" algn="ctr" rtl="0">
              <a:spcBef>
                <a:spcPts val="0"/>
              </a:spcBef>
              <a:buNone/>
            </a:pPr>
            <a:r>
              <a:rPr lang="en" sz="7200" b="1">
                <a:solidFill>
                  <a:srgbClr val="666666"/>
                </a:solidFill>
                <a:latin typeface="Oswald"/>
                <a:ea typeface="Oswald"/>
                <a:cs typeface="Oswald"/>
                <a:sym typeface="Oswald"/>
              </a:rPr>
              <a:t>Getting Started</a:t>
            </a:r>
          </a:p>
        </p:txBody>
      </p:sp>
      <p:sp>
        <p:nvSpPr>
          <p:cNvPr id="648" name="Shape 648"/>
          <p:cNvSpPr txBox="1"/>
          <p:nvPr/>
        </p:nvSpPr>
        <p:spPr>
          <a:xfrm>
            <a:off x="2573775" y="1289825"/>
            <a:ext cx="5972400" cy="1985700"/>
          </a:xfrm>
          <a:prstGeom prst="rect">
            <a:avLst/>
          </a:prstGeom>
          <a:noFill/>
          <a:ln>
            <a:noFill/>
          </a:ln>
        </p:spPr>
        <p:txBody>
          <a:bodyPr wrap="square" lIns="91425" tIns="91425" rIns="91425" bIns="91425" anchor="t" anchorCtr="0">
            <a:noAutofit/>
          </a:bodyPr>
          <a:lstStyle/>
          <a:p>
            <a:pPr lvl="0" algn="ctr" rtl="0">
              <a:spcBef>
                <a:spcPts val="0"/>
              </a:spcBef>
              <a:buNone/>
            </a:pPr>
            <a:r>
              <a:rPr lang="en" sz="9600" b="1">
                <a:solidFill>
                  <a:srgbClr val="008796"/>
                </a:solidFill>
                <a:latin typeface="Nothing You Could Do"/>
                <a:ea typeface="Nothing You Could Do"/>
                <a:cs typeface="Nothing You Could Do"/>
                <a:sym typeface="Nothing You Could Do"/>
              </a:rPr>
              <a:t>Robotics</a:t>
            </a:r>
          </a:p>
        </p:txBody>
      </p:sp>
      <p:sp>
        <p:nvSpPr>
          <p:cNvPr id="649" name="Shape 649"/>
          <p:cNvSpPr txBox="1"/>
          <p:nvPr/>
        </p:nvSpPr>
        <p:spPr>
          <a:xfrm>
            <a:off x="2484375" y="1492675"/>
            <a:ext cx="1102500" cy="846600"/>
          </a:xfrm>
          <a:prstGeom prst="rect">
            <a:avLst/>
          </a:prstGeom>
          <a:noFill/>
          <a:ln>
            <a:noFill/>
          </a:ln>
        </p:spPr>
        <p:txBody>
          <a:bodyPr wrap="square" lIns="91425" tIns="91425" rIns="91425" bIns="91425" anchor="t" anchorCtr="0">
            <a:noAutofit/>
          </a:bodyPr>
          <a:lstStyle/>
          <a:p>
            <a:pPr lvl="0" algn="ctr" rtl="0">
              <a:spcBef>
                <a:spcPts val="0"/>
              </a:spcBef>
              <a:buNone/>
            </a:pPr>
            <a:r>
              <a:rPr lang="en" sz="3600" b="1">
                <a:solidFill>
                  <a:srgbClr val="666666"/>
                </a:solidFill>
                <a:latin typeface="Oswald"/>
                <a:ea typeface="Oswald"/>
                <a:cs typeface="Oswald"/>
                <a:sym typeface="Oswald"/>
              </a:rPr>
              <a:t>with</a:t>
            </a:r>
          </a:p>
        </p:txBody>
      </p:sp>
      <p:sp>
        <p:nvSpPr>
          <p:cNvPr id="650" name="Shape 650"/>
          <p:cNvSpPr txBox="1"/>
          <p:nvPr/>
        </p:nvSpPr>
        <p:spPr>
          <a:xfrm>
            <a:off x="338700" y="3275525"/>
            <a:ext cx="8466600" cy="14952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a:solidFill>
                  <a:srgbClr val="666666"/>
                </a:solidFill>
                <a:latin typeface="Oswald"/>
                <a:ea typeface="Oswald"/>
                <a:cs typeface="Oswald"/>
                <a:sym typeface="Oswald"/>
              </a:rPr>
              <a:t>Get the presentation:</a:t>
            </a:r>
          </a:p>
          <a:p>
            <a:pPr lvl="0" algn="ctr" rtl="0">
              <a:lnSpc>
                <a:spcPct val="150000"/>
              </a:lnSpc>
              <a:spcBef>
                <a:spcPts val="0"/>
              </a:spcBef>
              <a:buNone/>
            </a:pPr>
            <a:r>
              <a:rPr lang="en" sz="3600">
                <a:solidFill>
                  <a:srgbClr val="067C82"/>
                </a:solidFill>
                <a:latin typeface="Oswald"/>
                <a:ea typeface="Oswald"/>
                <a:cs typeface="Oswald"/>
                <a:sym typeface="Oswald"/>
                <a:hlinkClick r:id="rId3"/>
              </a:rPr>
              <a:t>bit.ly/GettingStartedwithRobotics</a:t>
            </a:r>
          </a:p>
          <a:p>
            <a:pPr lvl="0" algn="ctr" rtl="0">
              <a:spcBef>
                <a:spcPts val="0"/>
              </a:spcBef>
              <a:buNone/>
            </a:pPr>
            <a:endParaRPr sz="6600">
              <a:solidFill>
                <a:srgbClr val="666666"/>
              </a:solidFill>
              <a:latin typeface="Oswald"/>
              <a:ea typeface="Oswald"/>
              <a:cs typeface="Oswald"/>
              <a:sym typeface="Oswald"/>
            </a:endParaRPr>
          </a:p>
        </p:txBody>
      </p:sp>
      <p:pic>
        <p:nvPicPr>
          <p:cNvPr id="651" name="Shape 651"/>
          <p:cNvPicPr preferRelativeResize="0"/>
          <p:nvPr/>
        </p:nvPicPr>
        <p:blipFill>
          <a:blip r:embed="rId4">
            <a:alphaModFix/>
          </a:blip>
          <a:stretch>
            <a:fillRect/>
          </a:stretch>
        </p:blipFill>
        <p:spPr>
          <a:xfrm>
            <a:off x="-89337" y="2898600"/>
            <a:ext cx="9322674" cy="205375"/>
          </a:xfrm>
          <a:prstGeom prst="rect">
            <a:avLst/>
          </a:prstGeom>
          <a:noFill/>
          <a:ln>
            <a:noFill/>
          </a:ln>
        </p:spPr>
      </p:pic>
      <p:pic>
        <p:nvPicPr>
          <p:cNvPr id="652" name="Shape 652"/>
          <p:cNvPicPr preferRelativeResize="0"/>
          <p:nvPr/>
        </p:nvPicPr>
        <p:blipFill>
          <a:blip r:embed="rId5">
            <a:alphaModFix/>
          </a:blip>
          <a:stretch>
            <a:fillRect/>
          </a:stretch>
        </p:blipFill>
        <p:spPr>
          <a:xfrm rot="10800000">
            <a:off x="99299" y="49655"/>
            <a:ext cx="1380275" cy="1443023"/>
          </a:xfrm>
          <a:prstGeom prst="rect">
            <a:avLst/>
          </a:prstGeom>
          <a:noFill/>
          <a:ln>
            <a:noFill/>
          </a:ln>
        </p:spPr>
      </p:pic>
      <p:sp>
        <p:nvSpPr>
          <p:cNvPr id="653" name="Shape 653"/>
          <p:cNvSpPr txBox="1"/>
          <p:nvPr/>
        </p:nvSpPr>
        <p:spPr>
          <a:xfrm>
            <a:off x="594600" y="-70912"/>
            <a:ext cx="8210700" cy="1985700"/>
          </a:xfrm>
          <a:prstGeom prst="rect">
            <a:avLst/>
          </a:prstGeom>
          <a:noFill/>
          <a:ln>
            <a:noFill/>
          </a:ln>
        </p:spPr>
        <p:txBody>
          <a:bodyPr wrap="square" lIns="91425" tIns="91425" rIns="91425" bIns="91425" anchor="t" anchorCtr="0">
            <a:noAutofit/>
          </a:bodyPr>
          <a:lstStyle/>
          <a:p>
            <a:pPr lvl="0" algn="ctr" rtl="0">
              <a:spcBef>
                <a:spcPts val="0"/>
              </a:spcBef>
              <a:buNone/>
            </a:pPr>
            <a:r>
              <a:rPr lang="en" sz="4400" b="1">
                <a:solidFill>
                  <a:srgbClr val="666666"/>
                </a:solidFill>
                <a:latin typeface="Nothing You Could Do"/>
                <a:ea typeface="Nothing You Could Do"/>
                <a:cs typeface="Nothing You Could Do"/>
                <a:sym typeface="Nothing You Could Do"/>
              </a:rPr>
              <a:t>Thank you for attending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86"/>
        <p:cNvGrpSpPr/>
        <p:nvPr/>
      </p:nvGrpSpPr>
      <p:grpSpPr>
        <a:xfrm>
          <a:off x="0" y="0"/>
          <a:ext cx="0" cy="0"/>
          <a:chOff x="0" y="0"/>
          <a:chExt cx="0" cy="0"/>
        </a:xfrm>
      </p:grpSpPr>
      <p:sp>
        <p:nvSpPr>
          <p:cNvPr id="87" name="Shape 87"/>
          <p:cNvSpPr txBox="1"/>
          <p:nvPr/>
        </p:nvSpPr>
        <p:spPr>
          <a:xfrm>
            <a:off x="128730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Why Robotics?</a:t>
            </a:r>
          </a:p>
        </p:txBody>
      </p:sp>
      <p:pic>
        <p:nvPicPr>
          <p:cNvPr id="88" name="Shape 88"/>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89" name="Shape 89"/>
          <p:cNvGrpSpPr/>
          <p:nvPr/>
        </p:nvGrpSpPr>
        <p:grpSpPr>
          <a:xfrm>
            <a:off x="207725" y="1628971"/>
            <a:ext cx="1842300" cy="1352166"/>
            <a:chOff x="219550" y="1534446"/>
            <a:chExt cx="1842300" cy="1352166"/>
          </a:xfrm>
        </p:grpSpPr>
        <p:pic>
          <p:nvPicPr>
            <p:cNvPr id="90" name="Shape 90"/>
            <p:cNvPicPr preferRelativeResize="0"/>
            <p:nvPr/>
          </p:nvPicPr>
          <p:blipFill>
            <a:blip r:embed="rId4">
              <a:alphaModFix/>
            </a:blip>
            <a:stretch>
              <a:fillRect/>
            </a:stretch>
          </p:blipFill>
          <p:spPr>
            <a:xfrm>
              <a:off x="693678" y="1534446"/>
              <a:ext cx="894050" cy="894075"/>
            </a:xfrm>
            <a:prstGeom prst="rect">
              <a:avLst/>
            </a:prstGeom>
            <a:noFill/>
            <a:ln>
              <a:noFill/>
            </a:ln>
          </p:spPr>
        </p:pic>
        <p:sp>
          <p:nvSpPr>
            <p:cNvPr id="91" name="Shape 91"/>
            <p:cNvSpPr txBox="1"/>
            <p:nvPr/>
          </p:nvSpPr>
          <p:spPr>
            <a:xfrm>
              <a:off x="219550" y="2377512"/>
              <a:ext cx="1842300" cy="5091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1800" b="1">
                  <a:solidFill>
                    <a:srgbClr val="666666"/>
                  </a:solidFill>
                  <a:latin typeface="Nothing You Could Do"/>
                  <a:ea typeface="Nothing You Could Do"/>
                  <a:cs typeface="Nothing You Could Do"/>
                  <a:sym typeface="Nothing You Could Do"/>
                </a:rPr>
                <a:t>Communication</a:t>
              </a:r>
            </a:p>
            <a:p>
              <a:pPr lvl="0" algn="ctr" rtl="0">
                <a:spcBef>
                  <a:spcPts val="0"/>
                </a:spcBef>
                <a:buNone/>
              </a:pPr>
              <a:endParaRPr sz="6600" b="1">
                <a:solidFill>
                  <a:srgbClr val="666666"/>
                </a:solidFill>
                <a:latin typeface="Oswald"/>
                <a:ea typeface="Oswald"/>
                <a:cs typeface="Oswald"/>
                <a:sym typeface="Oswald"/>
              </a:endParaRPr>
            </a:p>
          </p:txBody>
        </p:sp>
      </p:grpSp>
      <p:grpSp>
        <p:nvGrpSpPr>
          <p:cNvPr id="92" name="Shape 92"/>
          <p:cNvGrpSpPr/>
          <p:nvPr/>
        </p:nvGrpSpPr>
        <p:grpSpPr>
          <a:xfrm>
            <a:off x="2337775" y="1628977"/>
            <a:ext cx="1842300" cy="1352160"/>
            <a:chOff x="2337775" y="1534464"/>
            <a:chExt cx="1842300" cy="1352160"/>
          </a:xfrm>
        </p:grpSpPr>
        <p:pic>
          <p:nvPicPr>
            <p:cNvPr id="93" name="Shape 93"/>
            <p:cNvPicPr preferRelativeResize="0"/>
            <p:nvPr/>
          </p:nvPicPr>
          <p:blipFill>
            <a:blip r:embed="rId5">
              <a:alphaModFix/>
            </a:blip>
            <a:stretch>
              <a:fillRect/>
            </a:stretch>
          </p:blipFill>
          <p:spPr>
            <a:xfrm>
              <a:off x="2811903" y="1534464"/>
              <a:ext cx="894050" cy="894050"/>
            </a:xfrm>
            <a:prstGeom prst="rect">
              <a:avLst/>
            </a:prstGeom>
            <a:noFill/>
            <a:ln>
              <a:noFill/>
            </a:ln>
          </p:spPr>
        </p:pic>
        <p:sp>
          <p:nvSpPr>
            <p:cNvPr id="94" name="Shape 94"/>
            <p:cNvSpPr txBox="1"/>
            <p:nvPr/>
          </p:nvSpPr>
          <p:spPr>
            <a:xfrm>
              <a:off x="2337775" y="2377525"/>
              <a:ext cx="1842300" cy="5091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1800" b="1">
                  <a:solidFill>
                    <a:srgbClr val="666666"/>
                  </a:solidFill>
                  <a:latin typeface="Nothing You Could Do"/>
                  <a:ea typeface="Nothing You Could Do"/>
                  <a:cs typeface="Nothing You Could Do"/>
                  <a:sym typeface="Nothing You Could Do"/>
                </a:rPr>
                <a:t>Collaboration</a:t>
              </a:r>
            </a:p>
            <a:p>
              <a:pPr lvl="0" algn="ctr" rtl="0">
                <a:spcBef>
                  <a:spcPts val="0"/>
                </a:spcBef>
                <a:buNone/>
              </a:pPr>
              <a:endParaRPr sz="6600" b="1">
                <a:solidFill>
                  <a:srgbClr val="666666"/>
                </a:solidFill>
                <a:latin typeface="Oswald"/>
                <a:ea typeface="Oswald"/>
                <a:cs typeface="Oswald"/>
                <a:sym typeface="Oswald"/>
              </a:endParaRPr>
            </a:p>
          </p:txBody>
        </p:sp>
      </p:grpSp>
      <p:grpSp>
        <p:nvGrpSpPr>
          <p:cNvPr id="95" name="Shape 95"/>
          <p:cNvGrpSpPr/>
          <p:nvPr/>
        </p:nvGrpSpPr>
        <p:grpSpPr>
          <a:xfrm>
            <a:off x="4180067" y="1628990"/>
            <a:ext cx="2528100" cy="1352134"/>
            <a:chOff x="4180067" y="1534477"/>
            <a:chExt cx="2528100" cy="1352134"/>
          </a:xfrm>
        </p:grpSpPr>
        <p:pic>
          <p:nvPicPr>
            <p:cNvPr id="96" name="Shape 96"/>
            <p:cNvPicPr preferRelativeResize="0"/>
            <p:nvPr/>
          </p:nvPicPr>
          <p:blipFill>
            <a:blip r:embed="rId6">
              <a:alphaModFix/>
            </a:blip>
            <a:stretch>
              <a:fillRect/>
            </a:stretch>
          </p:blipFill>
          <p:spPr>
            <a:xfrm>
              <a:off x="4997102" y="1534477"/>
              <a:ext cx="894050" cy="894050"/>
            </a:xfrm>
            <a:prstGeom prst="rect">
              <a:avLst/>
            </a:prstGeom>
            <a:noFill/>
            <a:ln>
              <a:noFill/>
            </a:ln>
          </p:spPr>
        </p:pic>
        <p:sp>
          <p:nvSpPr>
            <p:cNvPr id="97" name="Shape 97"/>
            <p:cNvSpPr txBox="1"/>
            <p:nvPr/>
          </p:nvSpPr>
          <p:spPr>
            <a:xfrm>
              <a:off x="4180067" y="2377512"/>
              <a:ext cx="2528100" cy="5091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1800" b="1">
                  <a:solidFill>
                    <a:srgbClr val="666666"/>
                  </a:solidFill>
                  <a:latin typeface="Nothing You Could Do"/>
                  <a:ea typeface="Nothing You Could Do"/>
                  <a:cs typeface="Nothing You Could Do"/>
                  <a:sym typeface="Nothing You Could Do"/>
                </a:rPr>
                <a:t>Critical Thinking</a:t>
              </a:r>
            </a:p>
            <a:p>
              <a:pPr lvl="0" algn="ctr" rtl="0">
                <a:spcBef>
                  <a:spcPts val="0"/>
                </a:spcBef>
                <a:buNone/>
              </a:pPr>
              <a:endParaRPr sz="6600" b="1">
                <a:solidFill>
                  <a:srgbClr val="666666"/>
                </a:solidFill>
                <a:latin typeface="Oswald"/>
                <a:ea typeface="Oswald"/>
                <a:cs typeface="Oswald"/>
                <a:sym typeface="Oswald"/>
              </a:endParaRPr>
            </a:p>
          </p:txBody>
        </p:sp>
      </p:grpSp>
      <p:grpSp>
        <p:nvGrpSpPr>
          <p:cNvPr id="98" name="Shape 98"/>
          <p:cNvGrpSpPr/>
          <p:nvPr/>
        </p:nvGrpSpPr>
        <p:grpSpPr>
          <a:xfrm>
            <a:off x="6396354" y="1641737"/>
            <a:ext cx="2528100" cy="1326650"/>
            <a:chOff x="6396354" y="1559962"/>
            <a:chExt cx="2528100" cy="1326650"/>
          </a:xfrm>
        </p:grpSpPr>
        <p:pic>
          <p:nvPicPr>
            <p:cNvPr id="99" name="Shape 99"/>
            <p:cNvPicPr preferRelativeResize="0"/>
            <p:nvPr/>
          </p:nvPicPr>
          <p:blipFill>
            <a:blip r:embed="rId7">
              <a:alphaModFix/>
            </a:blip>
            <a:stretch>
              <a:fillRect/>
            </a:stretch>
          </p:blipFill>
          <p:spPr>
            <a:xfrm>
              <a:off x="7238862" y="1559962"/>
              <a:ext cx="843075" cy="843075"/>
            </a:xfrm>
            <a:prstGeom prst="rect">
              <a:avLst/>
            </a:prstGeom>
            <a:noFill/>
            <a:ln>
              <a:noFill/>
            </a:ln>
          </p:spPr>
        </p:pic>
        <p:sp>
          <p:nvSpPr>
            <p:cNvPr id="100" name="Shape 100"/>
            <p:cNvSpPr txBox="1"/>
            <p:nvPr/>
          </p:nvSpPr>
          <p:spPr>
            <a:xfrm>
              <a:off x="6396354" y="2377512"/>
              <a:ext cx="2528100" cy="5091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1800" b="1">
                  <a:solidFill>
                    <a:srgbClr val="666666"/>
                  </a:solidFill>
                  <a:latin typeface="Nothing You Could Do"/>
                  <a:ea typeface="Nothing You Could Do"/>
                  <a:cs typeface="Nothing You Could Do"/>
                  <a:sym typeface="Nothing You Could Do"/>
                </a:rPr>
                <a:t>Creativity</a:t>
              </a:r>
            </a:p>
            <a:p>
              <a:pPr lvl="0" algn="ctr" rtl="0">
                <a:spcBef>
                  <a:spcPts val="0"/>
                </a:spcBef>
                <a:buNone/>
              </a:pPr>
              <a:endParaRPr sz="6600" b="1">
                <a:solidFill>
                  <a:srgbClr val="666666"/>
                </a:solidFill>
                <a:latin typeface="Oswald"/>
                <a:ea typeface="Oswald"/>
                <a:cs typeface="Oswald"/>
                <a:sym typeface="Oswald"/>
              </a:endParaRPr>
            </a:p>
          </p:txBody>
        </p:sp>
      </p:grpSp>
      <p:sp>
        <p:nvSpPr>
          <p:cNvPr id="101" name="Shape 101"/>
          <p:cNvSpPr txBox="1"/>
          <p:nvPr/>
        </p:nvSpPr>
        <p:spPr>
          <a:xfrm>
            <a:off x="1257300" y="3906525"/>
            <a:ext cx="6238800" cy="5091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3600">
                <a:solidFill>
                  <a:srgbClr val="666666"/>
                </a:solidFill>
                <a:latin typeface="Oswald"/>
                <a:ea typeface="Oswald"/>
                <a:cs typeface="Oswald"/>
                <a:sym typeface="Oswald"/>
                <a:hlinkClick r:id="rId8"/>
              </a:rPr>
              <a:t>padlet.com/ashleycoffman/4Cs</a:t>
            </a:r>
          </a:p>
        </p:txBody>
      </p:sp>
      <p:grpSp>
        <p:nvGrpSpPr>
          <p:cNvPr id="102" name="Shape 102"/>
          <p:cNvGrpSpPr/>
          <p:nvPr/>
        </p:nvGrpSpPr>
        <p:grpSpPr>
          <a:xfrm>
            <a:off x="70298" y="2977800"/>
            <a:ext cx="8984226" cy="1009500"/>
            <a:chOff x="70298" y="2977800"/>
            <a:chExt cx="8984226" cy="1009500"/>
          </a:xfrm>
        </p:grpSpPr>
        <p:sp>
          <p:nvSpPr>
            <p:cNvPr id="103" name="Shape 103"/>
            <p:cNvSpPr txBox="1"/>
            <p:nvPr/>
          </p:nvSpPr>
          <p:spPr>
            <a:xfrm>
              <a:off x="645525" y="3063437"/>
              <a:ext cx="8409000" cy="838200"/>
            </a:xfrm>
            <a:prstGeom prst="rect">
              <a:avLst/>
            </a:prstGeom>
            <a:noFill/>
            <a:ln>
              <a:noFill/>
            </a:ln>
          </p:spPr>
          <p:txBody>
            <a:bodyPr wrap="square" lIns="91425" tIns="91425" rIns="91425" bIns="91425" anchor="t" anchorCtr="0">
              <a:noAutofit/>
            </a:bodyPr>
            <a:lstStyle/>
            <a:p>
              <a:pPr lvl="0" algn="ctr" rtl="0">
                <a:spcBef>
                  <a:spcPts val="0"/>
                </a:spcBef>
                <a:buNone/>
              </a:pPr>
              <a:r>
                <a:rPr lang="en" sz="3600" b="1">
                  <a:solidFill>
                    <a:srgbClr val="007582"/>
                  </a:solidFill>
                  <a:latin typeface="Nothing You Could Do"/>
                  <a:ea typeface="Nothing You Could Do"/>
                  <a:cs typeface="Nothing You Could Do"/>
                  <a:sym typeface="Nothing You Could Do"/>
                </a:rPr>
                <a:t>How does robotics support the 4 C’s?</a:t>
              </a:r>
            </a:p>
          </p:txBody>
        </p:sp>
        <p:sp>
          <p:nvSpPr>
            <p:cNvPr id="104" name="Shape 104"/>
            <p:cNvSpPr txBox="1"/>
            <p:nvPr/>
          </p:nvSpPr>
          <p:spPr>
            <a:xfrm>
              <a:off x="70298" y="2977800"/>
              <a:ext cx="942600" cy="1009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4800" b="1">
                  <a:solidFill>
                    <a:srgbClr val="666666"/>
                  </a:solidFill>
                  <a:latin typeface="Oswald"/>
                  <a:ea typeface="Oswald"/>
                  <a:cs typeface="Oswald"/>
                  <a:sym typeface="Oswald"/>
                </a:rPr>
                <a:t>Q:</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10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1000"/>
                                        <p:tgtEl>
                                          <p:spTgt spid="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67C82"/>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472250" y="326624"/>
            <a:ext cx="7990000" cy="4490249"/>
          </a:xfrm>
          <a:prstGeom prst="rect">
            <a:avLst/>
          </a:prstGeom>
          <a:noFill/>
          <a:ln>
            <a:noFill/>
          </a:ln>
        </p:spPr>
      </p:pic>
      <p:pic>
        <p:nvPicPr>
          <p:cNvPr id="110" name="Shape 110"/>
          <p:cNvPicPr preferRelativeResize="0"/>
          <p:nvPr/>
        </p:nvPicPr>
        <p:blipFill>
          <a:blip r:embed="rId4">
            <a:alphaModFix/>
          </a:blip>
          <a:stretch>
            <a:fillRect/>
          </a:stretch>
        </p:blipFill>
        <p:spPr>
          <a:xfrm>
            <a:off x="552475" y="995350"/>
            <a:ext cx="7829550" cy="315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1000"/>
                                        <p:tgtEl>
                                          <p:spTgt spid="110"/>
                                        </p:tgtEl>
                                      </p:cBhvr>
                                    </p:animEffect>
                                  </p:childTnLst>
                                </p:cTn>
                              </p:par>
                              <p:par>
                                <p:cTn id="8" presetID="10" presetClass="exit" presetSubtype="0" fill="hold" nodeType="withEffect">
                                  <p:stCondLst>
                                    <p:cond delay="0"/>
                                  </p:stCondLst>
                                  <p:childTnLst>
                                    <p:animEffect transition="out" filter="fade">
                                      <p:cBhvr>
                                        <p:cTn id="9" dur="1000"/>
                                        <p:tgtEl>
                                          <p:spTgt spid="109"/>
                                        </p:tgtEl>
                                      </p:cBhvr>
                                    </p:animEffect>
                                    <p:set>
                                      <p:cBhvr>
                                        <p:cTn id="10" dur="1" fill="hold">
                                          <p:stCondLst>
                                            <p:cond delay="1000"/>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14"/>
        <p:cNvGrpSpPr/>
        <p:nvPr/>
      </p:nvGrpSpPr>
      <p:grpSpPr>
        <a:xfrm>
          <a:off x="0" y="0"/>
          <a:ext cx="0" cy="0"/>
          <a:chOff x="0" y="0"/>
          <a:chExt cx="0" cy="0"/>
        </a:xfrm>
      </p:grpSpPr>
      <p:sp>
        <p:nvSpPr>
          <p:cNvPr id="115" name="Shape 115"/>
          <p:cNvSpPr txBox="1"/>
          <p:nvPr/>
        </p:nvSpPr>
        <p:spPr>
          <a:xfrm>
            <a:off x="1119353" y="43175"/>
            <a:ext cx="6178800" cy="10095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sz="4800" b="1">
                <a:solidFill>
                  <a:srgbClr val="666666"/>
                </a:solidFill>
                <a:latin typeface="Oswald"/>
                <a:ea typeface="Oswald"/>
                <a:cs typeface="Oswald"/>
                <a:sym typeface="Oswald"/>
              </a:rPr>
              <a:t>Mansfield ISD Robotics</a:t>
            </a:r>
          </a:p>
        </p:txBody>
      </p:sp>
      <p:pic>
        <p:nvPicPr>
          <p:cNvPr id="116" name="Shape 116"/>
          <p:cNvPicPr preferRelativeResize="0"/>
          <p:nvPr/>
        </p:nvPicPr>
        <p:blipFill>
          <a:blip r:embed="rId3">
            <a:alphaModFix/>
          </a:blip>
          <a:stretch>
            <a:fillRect/>
          </a:stretch>
        </p:blipFill>
        <p:spPr>
          <a:xfrm rot="10800000">
            <a:off x="0" y="43175"/>
            <a:ext cx="1257300" cy="1314450"/>
          </a:xfrm>
          <a:prstGeom prst="rect">
            <a:avLst/>
          </a:prstGeom>
          <a:noFill/>
          <a:ln>
            <a:noFill/>
          </a:ln>
        </p:spPr>
      </p:pic>
      <p:sp>
        <p:nvSpPr>
          <p:cNvPr id="117" name="Shape 117"/>
          <p:cNvSpPr txBox="1"/>
          <p:nvPr/>
        </p:nvSpPr>
        <p:spPr>
          <a:xfrm>
            <a:off x="-261275" y="3266275"/>
            <a:ext cx="9462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2011</a:t>
            </a:r>
          </a:p>
        </p:txBody>
      </p:sp>
      <p:sp>
        <p:nvSpPr>
          <p:cNvPr id="118" name="Shape 118"/>
          <p:cNvSpPr txBox="1"/>
          <p:nvPr/>
        </p:nvSpPr>
        <p:spPr>
          <a:xfrm>
            <a:off x="945600" y="3266275"/>
            <a:ext cx="9462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2012</a:t>
            </a:r>
          </a:p>
        </p:txBody>
      </p:sp>
      <p:sp>
        <p:nvSpPr>
          <p:cNvPr id="119" name="Shape 119"/>
          <p:cNvSpPr txBox="1"/>
          <p:nvPr/>
        </p:nvSpPr>
        <p:spPr>
          <a:xfrm>
            <a:off x="2191025" y="3266275"/>
            <a:ext cx="9462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2013</a:t>
            </a:r>
          </a:p>
        </p:txBody>
      </p:sp>
      <p:sp>
        <p:nvSpPr>
          <p:cNvPr id="120" name="Shape 120"/>
          <p:cNvSpPr txBox="1"/>
          <p:nvPr/>
        </p:nvSpPr>
        <p:spPr>
          <a:xfrm>
            <a:off x="3439337" y="3266275"/>
            <a:ext cx="9462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2014</a:t>
            </a:r>
          </a:p>
        </p:txBody>
      </p:sp>
      <p:sp>
        <p:nvSpPr>
          <p:cNvPr id="121" name="Shape 121"/>
          <p:cNvSpPr txBox="1"/>
          <p:nvPr/>
        </p:nvSpPr>
        <p:spPr>
          <a:xfrm>
            <a:off x="5977075" y="3266275"/>
            <a:ext cx="9462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2016</a:t>
            </a:r>
          </a:p>
        </p:txBody>
      </p:sp>
      <p:sp>
        <p:nvSpPr>
          <p:cNvPr id="122" name="Shape 122"/>
          <p:cNvSpPr txBox="1"/>
          <p:nvPr/>
        </p:nvSpPr>
        <p:spPr>
          <a:xfrm>
            <a:off x="7302850" y="3266275"/>
            <a:ext cx="7587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2017</a:t>
            </a:r>
          </a:p>
        </p:txBody>
      </p:sp>
      <p:grpSp>
        <p:nvGrpSpPr>
          <p:cNvPr id="123" name="Shape 123"/>
          <p:cNvGrpSpPr/>
          <p:nvPr/>
        </p:nvGrpSpPr>
        <p:grpSpPr>
          <a:xfrm>
            <a:off x="174750" y="1467837"/>
            <a:ext cx="1257300" cy="1529212"/>
            <a:chOff x="-99275" y="1481212"/>
            <a:chExt cx="1257300" cy="1529212"/>
          </a:xfrm>
        </p:grpSpPr>
        <p:sp>
          <p:nvSpPr>
            <p:cNvPr id="124" name="Shape 124"/>
            <p:cNvSpPr txBox="1"/>
            <p:nvPr/>
          </p:nvSpPr>
          <p:spPr>
            <a:xfrm>
              <a:off x="-99275" y="1481212"/>
              <a:ext cx="1257300" cy="8034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008796"/>
                  </a:solidFill>
                  <a:latin typeface="Nothing You Could Do"/>
                  <a:ea typeface="Nothing You Could Do"/>
                  <a:cs typeface="Nothing You Could Do"/>
                  <a:sym typeface="Nothing You Could Do"/>
                </a:rPr>
                <a:t>Pilot program </a:t>
              </a:r>
            </a:p>
            <a:p>
              <a:pPr lvl="0" algn="ctr" rtl="0">
                <a:spcBef>
                  <a:spcPts val="0"/>
                </a:spcBef>
                <a:buNone/>
              </a:pPr>
              <a:r>
                <a:rPr lang="en" sz="1800" b="1">
                  <a:solidFill>
                    <a:srgbClr val="008796"/>
                  </a:solidFill>
                  <a:latin typeface="Nothing You Could Do"/>
                  <a:ea typeface="Nothing You Could Do"/>
                  <a:cs typeface="Nothing You Could Do"/>
                  <a:sym typeface="Nothing You Could Do"/>
                </a:rPr>
                <a:t>launched</a:t>
              </a:r>
            </a:p>
          </p:txBody>
        </p:sp>
        <p:cxnSp>
          <p:nvCxnSpPr>
            <p:cNvPr id="125" name="Shape 125"/>
            <p:cNvCxnSpPr/>
            <p:nvPr/>
          </p:nvCxnSpPr>
          <p:spPr>
            <a:xfrm>
              <a:off x="529375" y="2394825"/>
              <a:ext cx="0" cy="615600"/>
            </a:xfrm>
            <a:prstGeom prst="straightConnector1">
              <a:avLst/>
            </a:prstGeom>
            <a:noFill/>
            <a:ln w="38100" cap="flat" cmpd="sng">
              <a:solidFill>
                <a:srgbClr val="008796"/>
              </a:solidFill>
              <a:prstDash val="dot"/>
              <a:round/>
              <a:headEnd type="none" w="lg" len="lg"/>
              <a:tailEnd type="none" w="lg" len="lg"/>
            </a:ln>
          </p:spPr>
        </p:cxnSp>
      </p:grpSp>
      <p:grpSp>
        <p:nvGrpSpPr>
          <p:cNvPr id="126" name="Shape 126"/>
          <p:cNvGrpSpPr/>
          <p:nvPr/>
        </p:nvGrpSpPr>
        <p:grpSpPr>
          <a:xfrm>
            <a:off x="2572112" y="3094225"/>
            <a:ext cx="1453200" cy="1557750"/>
            <a:chOff x="720475" y="2994625"/>
            <a:chExt cx="1453200" cy="1557750"/>
          </a:xfrm>
        </p:grpSpPr>
        <p:cxnSp>
          <p:nvCxnSpPr>
            <p:cNvPr id="127" name="Shape 127"/>
            <p:cNvCxnSpPr/>
            <p:nvPr/>
          </p:nvCxnSpPr>
          <p:spPr>
            <a:xfrm flipH="1">
              <a:off x="1443775" y="2994625"/>
              <a:ext cx="6600" cy="818100"/>
            </a:xfrm>
            <a:prstGeom prst="straightConnector1">
              <a:avLst/>
            </a:prstGeom>
            <a:noFill/>
            <a:ln w="38100" cap="flat" cmpd="sng">
              <a:solidFill>
                <a:srgbClr val="008796"/>
              </a:solidFill>
              <a:prstDash val="dot"/>
              <a:round/>
              <a:headEnd type="none" w="lg" len="lg"/>
              <a:tailEnd type="none" w="lg" len="lg"/>
            </a:ln>
          </p:spPr>
        </p:cxnSp>
        <p:sp>
          <p:nvSpPr>
            <p:cNvPr id="128" name="Shape 128"/>
            <p:cNvSpPr txBox="1"/>
            <p:nvPr/>
          </p:nvSpPr>
          <p:spPr>
            <a:xfrm>
              <a:off x="720475" y="3747475"/>
              <a:ext cx="1453200" cy="8049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008796"/>
                  </a:solidFill>
                  <a:latin typeface="Nothing You Could Do"/>
                  <a:ea typeface="Nothing You Could Do"/>
                  <a:cs typeface="Nothing You Could Do"/>
                  <a:sym typeface="Nothing You Could Do"/>
                </a:rPr>
                <a:t>First Team to TCEA State</a:t>
              </a:r>
            </a:p>
            <a:p>
              <a:pPr lvl="0" algn="ctr" rtl="0">
                <a:spcBef>
                  <a:spcPts val="0"/>
                </a:spcBef>
                <a:buNone/>
              </a:pPr>
              <a:endParaRPr sz="1800" b="1">
                <a:solidFill>
                  <a:srgbClr val="008796"/>
                </a:solidFill>
                <a:latin typeface="Nothing You Could Do"/>
                <a:ea typeface="Nothing You Could Do"/>
                <a:cs typeface="Nothing You Could Do"/>
                <a:sym typeface="Nothing You Could Do"/>
              </a:endParaRPr>
            </a:p>
            <a:p>
              <a:pPr lvl="0" algn="ctr" rtl="0">
                <a:spcBef>
                  <a:spcPts val="0"/>
                </a:spcBef>
                <a:buNone/>
              </a:pPr>
              <a:endParaRPr sz="1800" b="1">
                <a:solidFill>
                  <a:srgbClr val="008796"/>
                </a:solidFill>
                <a:latin typeface="Nothing You Could Do"/>
                <a:ea typeface="Nothing You Could Do"/>
                <a:cs typeface="Nothing You Could Do"/>
                <a:sym typeface="Nothing You Could Do"/>
              </a:endParaRPr>
            </a:p>
          </p:txBody>
        </p:sp>
      </p:grpSp>
      <p:grpSp>
        <p:nvGrpSpPr>
          <p:cNvPr id="129" name="Shape 129"/>
          <p:cNvGrpSpPr/>
          <p:nvPr/>
        </p:nvGrpSpPr>
        <p:grpSpPr>
          <a:xfrm>
            <a:off x="1289925" y="1479000"/>
            <a:ext cx="1790100" cy="1539025"/>
            <a:chOff x="-365675" y="1471400"/>
            <a:chExt cx="1790100" cy="1539025"/>
          </a:xfrm>
        </p:grpSpPr>
        <p:sp>
          <p:nvSpPr>
            <p:cNvPr id="130" name="Shape 130"/>
            <p:cNvSpPr txBox="1"/>
            <p:nvPr/>
          </p:nvSpPr>
          <p:spPr>
            <a:xfrm>
              <a:off x="-365675" y="1471400"/>
              <a:ext cx="1790100" cy="8049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008796"/>
                  </a:solidFill>
                  <a:latin typeface="Nothing You Could Do"/>
                  <a:ea typeface="Nothing You Could Do"/>
                  <a:cs typeface="Nothing You Could Do"/>
                  <a:sym typeface="Nothing You Could Do"/>
                </a:rPr>
                <a:t>Implemented WeDo in K-4 Tech Apps</a:t>
              </a:r>
            </a:p>
          </p:txBody>
        </p:sp>
        <p:cxnSp>
          <p:nvCxnSpPr>
            <p:cNvPr id="131" name="Shape 131"/>
            <p:cNvCxnSpPr/>
            <p:nvPr/>
          </p:nvCxnSpPr>
          <p:spPr>
            <a:xfrm>
              <a:off x="529375" y="2394825"/>
              <a:ext cx="0" cy="615600"/>
            </a:xfrm>
            <a:prstGeom prst="straightConnector1">
              <a:avLst/>
            </a:prstGeom>
            <a:noFill/>
            <a:ln w="38100" cap="flat" cmpd="sng">
              <a:solidFill>
                <a:srgbClr val="008796"/>
              </a:solidFill>
              <a:prstDash val="dot"/>
              <a:round/>
              <a:headEnd type="none" w="lg" len="lg"/>
              <a:tailEnd type="none" w="lg" len="lg"/>
            </a:ln>
          </p:spPr>
        </p:cxnSp>
      </p:grpSp>
      <p:grpSp>
        <p:nvGrpSpPr>
          <p:cNvPr id="132" name="Shape 132"/>
          <p:cNvGrpSpPr/>
          <p:nvPr/>
        </p:nvGrpSpPr>
        <p:grpSpPr>
          <a:xfrm>
            <a:off x="1325012" y="3100975"/>
            <a:ext cx="1257300" cy="1544250"/>
            <a:chOff x="818425" y="3008125"/>
            <a:chExt cx="1257300" cy="1544250"/>
          </a:xfrm>
        </p:grpSpPr>
        <p:cxnSp>
          <p:nvCxnSpPr>
            <p:cNvPr id="133" name="Shape 133"/>
            <p:cNvCxnSpPr/>
            <p:nvPr/>
          </p:nvCxnSpPr>
          <p:spPr>
            <a:xfrm flipH="1">
              <a:off x="1443775" y="3008125"/>
              <a:ext cx="6600" cy="818100"/>
            </a:xfrm>
            <a:prstGeom prst="straightConnector1">
              <a:avLst/>
            </a:prstGeom>
            <a:noFill/>
            <a:ln w="38100" cap="flat" cmpd="sng">
              <a:solidFill>
                <a:srgbClr val="008796"/>
              </a:solidFill>
              <a:prstDash val="dot"/>
              <a:round/>
              <a:headEnd type="none" w="lg" len="lg"/>
              <a:tailEnd type="none" w="lg" len="lg"/>
            </a:ln>
          </p:spPr>
        </p:cxnSp>
        <p:sp>
          <p:nvSpPr>
            <p:cNvPr id="134" name="Shape 134"/>
            <p:cNvSpPr txBox="1"/>
            <p:nvPr/>
          </p:nvSpPr>
          <p:spPr>
            <a:xfrm>
              <a:off x="818425" y="3747475"/>
              <a:ext cx="1257300" cy="8049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008796"/>
                  </a:solidFill>
                  <a:latin typeface="Nothing You Could Do"/>
                  <a:ea typeface="Nothing You Could Do"/>
                  <a:cs typeface="Nothing You Could Do"/>
                  <a:sym typeface="Nothing You Could Do"/>
                </a:rPr>
                <a:t>Expanded to K-8 campuses</a:t>
              </a:r>
            </a:p>
          </p:txBody>
        </p:sp>
      </p:grpSp>
      <p:grpSp>
        <p:nvGrpSpPr>
          <p:cNvPr id="135" name="Shape 135"/>
          <p:cNvGrpSpPr/>
          <p:nvPr/>
        </p:nvGrpSpPr>
        <p:grpSpPr>
          <a:xfrm>
            <a:off x="173275" y="2710225"/>
            <a:ext cx="8794800" cy="605700"/>
            <a:chOff x="173275" y="2710225"/>
            <a:chExt cx="8794800" cy="605700"/>
          </a:xfrm>
        </p:grpSpPr>
        <p:cxnSp>
          <p:nvCxnSpPr>
            <p:cNvPr id="136" name="Shape 136"/>
            <p:cNvCxnSpPr/>
            <p:nvPr/>
          </p:nvCxnSpPr>
          <p:spPr>
            <a:xfrm>
              <a:off x="173275" y="3008125"/>
              <a:ext cx="8794800" cy="8700"/>
            </a:xfrm>
            <a:prstGeom prst="straightConnector1">
              <a:avLst/>
            </a:prstGeom>
            <a:noFill/>
            <a:ln w="28575" cap="flat" cmpd="sng">
              <a:solidFill>
                <a:schemeClr val="dk2"/>
              </a:solidFill>
              <a:prstDash val="solid"/>
              <a:round/>
              <a:headEnd type="none" w="lg" len="lg"/>
              <a:tailEnd type="none" w="lg" len="lg"/>
            </a:ln>
          </p:spPr>
        </p:cxnSp>
        <p:cxnSp>
          <p:nvCxnSpPr>
            <p:cNvPr id="137" name="Shape 137"/>
            <p:cNvCxnSpPr/>
            <p:nvPr/>
          </p:nvCxnSpPr>
          <p:spPr>
            <a:xfrm rot="10800000">
              <a:off x="182600" y="2710225"/>
              <a:ext cx="0" cy="605700"/>
            </a:xfrm>
            <a:prstGeom prst="straightConnector1">
              <a:avLst/>
            </a:prstGeom>
            <a:noFill/>
            <a:ln w="28575" cap="flat" cmpd="sng">
              <a:solidFill>
                <a:schemeClr val="dk2"/>
              </a:solidFill>
              <a:prstDash val="solid"/>
              <a:round/>
              <a:headEnd type="none" w="lg" len="lg"/>
              <a:tailEnd type="none" w="lg" len="lg"/>
            </a:ln>
          </p:spPr>
        </p:cxnSp>
        <p:cxnSp>
          <p:nvCxnSpPr>
            <p:cNvPr id="138" name="Shape 138"/>
            <p:cNvCxnSpPr/>
            <p:nvPr/>
          </p:nvCxnSpPr>
          <p:spPr>
            <a:xfrm rot="10800000">
              <a:off x="1437582" y="2710225"/>
              <a:ext cx="0" cy="605700"/>
            </a:xfrm>
            <a:prstGeom prst="straightConnector1">
              <a:avLst/>
            </a:prstGeom>
            <a:noFill/>
            <a:ln w="28575" cap="flat" cmpd="sng">
              <a:solidFill>
                <a:schemeClr val="dk2"/>
              </a:solidFill>
              <a:prstDash val="solid"/>
              <a:round/>
              <a:headEnd type="none" w="lg" len="lg"/>
              <a:tailEnd type="none" w="lg" len="lg"/>
            </a:ln>
          </p:spPr>
        </p:cxnSp>
        <p:cxnSp>
          <p:nvCxnSpPr>
            <p:cNvPr id="139" name="Shape 139"/>
            <p:cNvCxnSpPr/>
            <p:nvPr/>
          </p:nvCxnSpPr>
          <p:spPr>
            <a:xfrm rot="10800000">
              <a:off x="2692564" y="2710225"/>
              <a:ext cx="0" cy="605700"/>
            </a:xfrm>
            <a:prstGeom prst="straightConnector1">
              <a:avLst/>
            </a:prstGeom>
            <a:noFill/>
            <a:ln w="28575" cap="flat" cmpd="sng">
              <a:solidFill>
                <a:schemeClr val="dk2"/>
              </a:solidFill>
              <a:prstDash val="solid"/>
              <a:round/>
              <a:headEnd type="none" w="lg" len="lg"/>
              <a:tailEnd type="none" w="lg" len="lg"/>
            </a:ln>
          </p:spPr>
        </p:cxnSp>
        <p:cxnSp>
          <p:nvCxnSpPr>
            <p:cNvPr id="140" name="Shape 140"/>
            <p:cNvCxnSpPr/>
            <p:nvPr/>
          </p:nvCxnSpPr>
          <p:spPr>
            <a:xfrm rot="10800000">
              <a:off x="3947546" y="2710225"/>
              <a:ext cx="0" cy="605700"/>
            </a:xfrm>
            <a:prstGeom prst="straightConnector1">
              <a:avLst/>
            </a:prstGeom>
            <a:noFill/>
            <a:ln w="28575" cap="flat" cmpd="sng">
              <a:solidFill>
                <a:schemeClr val="dk2"/>
              </a:solidFill>
              <a:prstDash val="solid"/>
              <a:round/>
              <a:headEnd type="none" w="lg" len="lg"/>
              <a:tailEnd type="none" w="lg" len="lg"/>
            </a:ln>
          </p:spPr>
        </p:cxnSp>
        <p:cxnSp>
          <p:nvCxnSpPr>
            <p:cNvPr id="141" name="Shape 141"/>
            <p:cNvCxnSpPr/>
            <p:nvPr/>
          </p:nvCxnSpPr>
          <p:spPr>
            <a:xfrm rot="10800000">
              <a:off x="5202528" y="2710225"/>
              <a:ext cx="0" cy="605700"/>
            </a:xfrm>
            <a:prstGeom prst="straightConnector1">
              <a:avLst/>
            </a:prstGeom>
            <a:noFill/>
            <a:ln w="28575" cap="flat" cmpd="sng">
              <a:solidFill>
                <a:schemeClr val="dk2"/>
              </a:solidFill>
              <a:prstDash val="solid"/>
              <a:round/>
              <a:headEnd type="none" w="lg" len="lg"/>
              <a:tailEnd type="none" w="lg" len="lg"/>
            </a:ln>
          </p:spPr>
        </p:cxnSp>
        <p:cxnSp>
          <p:nvCxnSpPr>
            <p:cNvPr id="142" name="Shape 142"/>
            <p:cNvCxnSpPr/>
            <p:nvPr/>
          </p:nvCxnSpPr>
          <p:spPr>
            <a:xfrm rot="10800000">
              <a:off x="8967475" y="2710225"/>
              <a:ext cx="0" cy="605700"/>
            </a:xfrm>
            <a:prstGeom prst="straightConnector1">
              <a:avLst/>
            </a:prstGeom>
            <a:noFill/>
            <a:ln w="28575" cap="flat" cmpd="sng">
              <a:solidFill>
                <a:schemeClr val="dk2"/>
              </a:solidFill>
              <a:prstDash val="solid"/>
              <a:round/>
              <a:headEnd type="none" w="lg" len="lg"/>
              <a:tailEnd type="none" w="lg" len="lg"/>
            </a:ln>
          </p:spPr>
        </p:cxnSp>
        <p:cxnSp>
          <p:nvCxnSpPr>
            <p:cNvPr id="143" name="Shape 143"/>
            <p:cNvCxnSpPr/>
            <p:nvPr/>
          </p:nvCxnSpPr>
          <p:spPr>
            <a:xfrm rot="10800000">
              <a:off x="6457510" y="2710225"/>
              <a:ext cx="0" cy="605700"/>
            </a:xfrm>
            <a:prstGeom prst="straightConnector1">
              <a:avLst/>
            </a:prstGeom>
            <a:noFill/>
            <a:ln w="28575" cap="flat" cmpd="sng">
              <a:solidFill>
                <a:schemeClr val="dk2"/>
              </a:solidFill>
              <a:prstDash val="solid"/>
              <a:round/>
              <a:headEnd type="none" w="lg" len="lg"/>
              <a:tailEnd type="none" w="lg" len="lg"/>
            </a:ln>
          </p:spPr>
        </p:cxnSp>
        <p:cxnSp>
          <p:nvCxnSpPr>
            <p:cNvPr id="144" name="Shape 144"/>
            <p:cNvCxnSpPr/>
            <p:nvPr/>
          </p:nvCxnSpPr>
          <p:spPr>
            <a:xfrm rot="10800000">
              <a:off x="7712492" y="2710225"/>
              <a:ext cx="0" cy="605700"/>
            </a:xfrm>
            <a:prstGeom prst="straightConnector1">
              <a:avLst/>
            </a:prstGeom>
            <a:noFill/>
            <a:ln w="28575" cap="flat" cmpd="sng">
              <a:solidFill>
                <a:schemeClr val="dk2"/>
              </a:solidFill>
              <a:prstDash val="solid"/>
              <a:round/>
              <a:headEnd type="none" w="lg" len="lg"/>
              <a:tailEnd type="none" w="lg" len="lg"/>
            </a:ln>
          </p:spPr>
        </p:cxnSp>
      </p:grpSp>
      <p:sp>
        <p:nvSpPr>
          <p:cNvPr id="145" name="Shape 145"/>
          <p:cNvSpPr txBox="1"/>
          <p:nvPr/>
        </p:nvSpPr>
        <p:spPr>
          <a:xfrm>
            <a:off x="4746925" y="3266275"/>
            <a:ext cx="9462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2015</a:t>
            </a:r>
          </a:p>
        </p:txBody>
      </p:sp>
      <p:sp>
        <p:nvSpPr>
          <p:cNvPr id="146" name="Shape 146"/>
          <p:cNvSpPr txBox="1"/>
          <p:nvPr/>
        </p:nvSpPr>
        <p:spPr>
          <a:xfrm>
            <a:off x="8441125" y="3266275"/>
            <a:ext cx="946200" cy="396300"/>
          </a:xfrm>
          <a:prstGeom prst="rect">
            <a:avLst/>
          </a:prstGeom>
          <a:noFill/>
          <a:ln>
            <a:noFill/>
          </a:ln>
        </p:spPr>
        <p:txBody>
          <a:bodyPr wrap="square" lIns="91425" tIns="91425" rIns="91425" bIns="91425" anchor="t" anchorCtr="0">
            <a:noAutofit/>
          </a:bodyPr>
          <a:lstStyle/>
          <a:p>
            <a:pPr lvl="0" algn="ctr" rtl="0">
              <a:lnSpc>
                <a:spcPct val="150000"/>
              </a:lnSpc>
              <a:spcBef>
                <a:spcPts val="0"/>
              </a:spcBef>
              <a:buNone/>
            </a:pPr>
            <a:r>
              <a:rPr lang="en">
                <a:solidFill>
                  <a:srgbClr val="666666"/>
                </a:solidFill>
                <a:latin typeface="Oswald"/>
                <a:ea typeface="Oswald"/>
                <a:cs typeface="Oswald"/>
                <a:sym typeface="Oswald"/>
              </a:rPr>
              <a:t>2018</a:t>
            </a:r>
          </a:p>
        </p:txBody>
      </p:sp>
      <p:grpSp>
        <p:nvGrpSpPr>
          <p:cNvPr id="147" name="Shape 147"/>
          <p:cNvGrpSpPr/>
          <p:nvPr/>
        </p:nvGrpSpPr>
        <p:grpSpPr>
          <a:xfrm>
            <a:off x="3901975" y="1479750"/>
            <a:ext cx="1562700" cy="1517300"/>
            <a:chOff x="-251975" y="1493125"/>
            <a:chExt cx="1562700" cy="1517300"/>
          </a:xfrm>
        </p:grpSpPr>
        <p:sp>
          <p:nvSpPr>
            <p:cNvPr id="148" name="Shape 148"/>
            <p:cNvSpPr txBox="1"/>
            <p:nvPr/>
          </p:nvSpPr>
          <p:spPr>
            <a:xfrm>
              <a:off x="-251975" y="1493125"/>
              <a:ext cx="1562700" cy="8034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008796"/>
                  </a:solidFill>
                  <a:latin typeface="Nothing You Could Do"/>
                  <a:ea typeface="Nothing You Could Do"/>
                  <a:cs typeface="Nothing You Could Do"/>
                  <a:sym typeface="Nothing You Could Do"/>
                </a:rPr>
                <a:t>Featured in Mansfield Now</a:t>
              </a:r>
            </a:p>
          </p:txBody>
        </p:sp>
        <p:cxnSp>
          <p:nvCxnSpPr>
            <p:cNvPr id="149" name="Shape 149"/>
            <p:cNvCxnSpPr/>
            <p:nvPr/>
          </p:nvCxnSpPr>
          <p:spPr>
            <a:xfrm>
              <a:off x="529375" y="2394825"/>
              <a:ext cx="0" cy="615600"/>
            </a:xfrm>
            <a:prstGeom prst="straightConnector1">
              <a:avLst/>
            </a:prstGeom>
            <a:noFill/>
            <a:ln w="38100" cap="flat" cmpd="sng">
              <a:solidFill>
                <a:srgbClr val="008796"/>
              </a:solidFill>
              <a:prstDash val="dot"/>
              <a:round/>
              <a:headEnd type="none" w="lg" len="lg"/>
              <a:tailEnd type="none" w="lg" len="lg"/>
            </a:ln>
          </p:spPr>
        </p:cxnSp>
      </p:grpSp>
      <p:grpSp>
        <p:nvGrpSpPr>
          <p:cNvPr id="150" name="Shape 150"/>
          <p:cNvGrpSpPr/>
          <p:nvPr/>
        </p:nvGrpSpPr>
        <p:grpSpPr>
          <a:xfrm>
            <a:off x="7405375" y="1489850"/>
            <a:ext cx="1562700" cy="1517300"/>
            <a:chOff x="-251975" y="1493125"/>
            <a:chExt cx="1562700" cy="1517300"/>
          </a:xfrm>
        </p:grpSpPr>
        <p:sp>
          <p:nvSpPr>
            <p:cNvPr id="151" name="Shape 151"/>
            <p:cNvSpPr txBox="1"/>
            <p:nvPr/>
          </p:nvSpPr>
          <p:spPr>
            <a:xfrm>
              <a:off x="-251975" y="1493125"/>
              <a:ext cx="1562700" cy="8034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008796"/>
                  </a:solidFill>
                  <a:latin typeface="Nothing You Could Do"/>
                  <a:ea typeface="Nothing You Could Do"/>
                  <a:cs typeface="Nothing You Could Do"/>
                  <a:sym typeface="Nothing You Could Do"/>
                </a:rPr>
                <a:t>Over 800 students in robotics</a:t>
              </a:r>
            </a:p>
          </p:txBody>
        </p:sp>
        <p:cxnSp>
          <p:nvCxnSpPr>
            <p:cNvPr id="152" name="Shape 152"/>
            <p:cNvCxnSpPr/>
            <p:nvPr/>
          </p:nvCxnSpPr>
          <p:spPr>
            <a:xfrm>
              <a:off x="529375" y="2394825"/>
              <a:ext cx="0" cy="615600"/>
            </a:xfrm>
            <a:prstGeom prst="straightConnector1">
              <a:avLst/>
            </a:prstGeom>
            <a:noFill/>
            <a:ln w="38100" cap="flat" cmpd="sng">
              <a:solidFill>
                <a:srgbClr val="008796"/>
              </a:solidFill>
              <a:prstDash val="dot"/>
              <a:round/>
              <a:headEnd type="none" w="lg" len="lg"/>
              <a:tailEnd type="none" w="lg" len="lg"/>
            </a:ln>
          </p:spPr>
        </p:cxnSp>
      </p:grpSp>
      <p:cxnSp>
        <p:nvCxnSpPr>
          <p:cNvPr id="153" name="Shape 153"/>
          <p:cNvCxnSpPr/>
          <p:nvPr/>
        </p:nvCxnSpPr>
        <p:spPr>
          <a:xfrm>
            <a:off x="8186725" y="2391550"/>
            <a:ext cx="0" cy="615600"/>
          </a:xfrm>
          <a:prstGeom prst="straightConnector1">
            <a:avLst/>
          </a:prstGeom>
          <a:noFill/>
          <a:ln w="38100" cap="flat" cmpd="sng">
            <a:solidFill>
              <a:srgbClr val="008796"/>
            </a:solidFill>
            <a:prstDash val="dot"/>
            <a:round/>
            <a:headEnd type="none" w="lg" len="lg"/>
            <a:tailEnd type="none" w="lg" len="lg"/>
          </a:ln>
        </p:spPr>
      </p:cxnSp>
      <p:grpSp>
        <p:nvGrpSpPr>
          <p:cNvPr id="154" name="Shape 154"/>
          <p:cNvGrpSpPr/>
          <p:nvPr/>
        </p:nvGrpSpPr>
        <p:grpSpPr>
          <a:xfrm>
            <a:off x="4745225" y="3094225"/>
            <a:ext cx="1683300" cy="1557750"/>
            <a:chOff x="605425" y="2994625"/>
            <a:chExt cx="1683300" cy="1557750"/>
          </a:xfrm>
        </p:grpSpPr>
        <p:cxnSp>
          <p:nvCxnSpPr>
            <p:cNvPr id="155" name="Shape 155"/>
            <p:cNvCxnSpPr/>
            <p:nvPr/>
          </p:nvCxnSpPr>
          <p:spPr>
            <a:xfrm flipH="1">
              <a:off x="1443775" y="2994625"/>
              <a:ext cx="6600" cy="818100"/>
            </a:xfrm>
            <a:prstGeom prst="straightConnector1">
              <a:avLst/>
            </a:prstGeom>
            <a:noFill/>
            <a:ln w="38100" cap="flat" cmpd="sng">
              <a:solidFill>
                <a:srgbClr val="008796"/>
              </a:solidFill>
              <a:prstDash val="dot"/>
              <a:round/>
              <a:headEnd type="none" w="lg" len="lg"/>
              <a:tailEnd type="none" w="lg" len="lg"/>
            </a:ln>
          </p:spPr>
        </p:cxnSp>
        <p:sp>
          <p:nvSpPr>
            <p:cNvPr id="156" name="Shape 156"/>
            <p:cNvSpPr txBox="1"/>
            <p:nvPr/>
          </p:nvSpPr>
          <p:spPr>
            <a:xfrm>
              <a:off x="605425" y="3747475"/>
              <a:ext cx="1683300" cy="804900"/>
            </a:xfrm>
            <a:prstGeom prst="rect">
              <a:avLst/>
            </a:prstGeom>
            <a:noFill/>
            <a:ln>
              <a:noFill/>
            </a:ln>
          </p:spPr>
          <p:txBody>
            <a:bodyPr wrap="square" lIns="91425" tIns="91425" rIns="91425" bIns="91425" anchor="t" anchorCtr="0">
              <a:noAutofit/>
            </a:bodyPr>
            <a:lstStyle/>
            <a:p>
              <a:pPr lvl="0" algn="ctr" rtl="0">
                <a:spcBef>
                  <a:spcPts val="0"/>
                </a:spcBef>
                <a:buNone/>
              </a:pPr>
              <a:r>
                <a:rPr lang="en" sz="1800" b="1">
                  <a:solidFill>
                    <a:srgbClr val="008796"/>
                  </a:solidFill>
                  <a:latin typeface="Nothing You Could Do"/>
                  <a:ea typeface="Nothing You Could Do"/>
                  <a:cs typeface="Nothing You Could Do"/>
                  <a:sym typeface="Nothing You Could Do"/>
                </a:rPr>
                <a:t>First Team to FLL Regional Championship</a:t>
              </a:r>
            </a:p>
            <a:p>
              <a:pPr lvl="0" algn="ctr" rtl="0">
                <a:spcBef>
                  <a:spcPts val="0"/>
                </a:spcBef>
                <a:buNone/>
              </a:pPr>
              <a:endParaRPr sz="1800" b="1">
                <a:solidFill>
                  <a:srgbClr val="008796"/>
                </a:solidFill>
                <a:latin typeface="Nothing You Could Do"/>
                <a:ea typeface="Nothing You Could Do"/>
                <a:cs typeface="Nothing You Could Do"/>
                <a:sym typeface="Nothing You Could Do"/>
              </a:endParaRPr>
            </a:p>
            <a:p>
              <a:pPr lvl="0" algn="ctr" rtl="0">
                <a:spcBef>
                  <a:spcPts val="0"/>
                </a:spcBef>
                <a:buNone/>
              </a:pPr>
              <a:endParaRPr sz="1800" b="1">
                <a:solidFill>
                  <a:srgbClr val="008796"/>
                </a:solidFill>
                <a:latin typeface="Nothing You Could Do"/>
                <a:ea typeface="Nothing You Could Do"/>
                <a:cs typeface="Nothing You Could Do"/>
                <a:sym typeface="Nothing You Could Do"/>
              </a:endParaRPr>
            </a:p>
          </p:txBody>
        </p:sp>
      </p:grpSp>
      <p:pic>
        <p:nvPicPr>
          <p:cNvPr id="157" name="Shape 157"/>
          <p:cNvPicPr preferRelativeResize="0"/>
          <p:nvPr/>
        </p:nvPicPr>
        <p:blipFill>
          <a:blip r:embed="rId4">
            <a:alphaModFix/>
          </a:blip>
          <a:stretch>
            <a:fillRect/>
          </a:stretch>
        </p:blipFill>
        <p:spPr>
          <a:xfrm>
            <a:off x="2915529" y="1052671"/>
            <a:ext cx="2903825" cy="388716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p:tgtEl>
                                          <p:spTgt spid="123"/>
                                        </p:tgtEl>
                                        <p:attrNameLst>
                                          <p:attrName>ppt_w</p:attrName>
                                        </p:attrNameLst>
                                      </p:cBhvr>
                                      <p:tavLst>
                                        <p:tav tm="0">
                                          <p:val>
                                            <p:strVal val="0"/>
                                          </p:val>
                                        </p:tav>
                                        <p:tav tm="100000">
                                          <p:val>
                                            <p:strVal val="#ppt_w"/>
                                          </p:val>
                                        </p:tav>
                                      </p:tavLst>
                                    </p:anim>
                                    <p:anim calcmode="lin" valueType="num">
                                      <p:cBhvr additive="base">
                                        <p:cTn id="8" dur="1000"/>
                                        <p:tgtEl>
                                          <p:spTgt spid="12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1000"/>
                                        <p:tgtEl>
                                          <p:spTgt spid="1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9"/>
                                        </p:tgtEl>
                                        <p:attrNameLst>
                                          <p:attrName>style.visibility</p:attrName>
                                        </p:attrNameLst>
                                      </p:cBhvr>
                                      <p:to>
                                        <p:strVal val="visible"/>
                                      </p:to>
                                    </p:set>
                                    <p:animEffect transition="in" filter="fade">
                                      <p:cBhvr>
                                        <p:cTn id="18" dur="1000"/>
                                        <p:tgtEl>
                                          <p:spTgt spid="1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1000"/>
                                        <p:tgtEl>
                                          <p:spTgt spid="1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7"/>
                                        </p:tgtEl>
                                        <p:attrNameLst>
                                          <p:attrName>style.visibility</p:attrName>
                                        </p:attrNameLst>
                                      </p:cBhvr>
                                      <p:to>
                                        <p:strVal val="visible"/>
                                      </p:to>
                                    </p:set>
                                    <p:animEffect transition="in" filter="fade">
                                      <p:cBhvr>
                                        <p:cTn id="28" dur="1000"/>
                                        <p:tgtEl>
                                          <p:spTgt spid="14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000"/>
                                          </p:stCondLst>
                                        </p:cTn>
                                        <p:tgtEl>
                                          <p:spTgt spid="1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fade">
                                      <p:cBhvr>
                                        <p:cTn id="41" dur="1000"/>
                                        <p:tgtEl>
                                          <p:spTgt spid="15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fade">
                                      <p:cBhvr>
                                        <p:cTn id="46"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161"/>
        <p:cNvGrpSpPr/>
        <p:nvPr/>
      </p:nvGrpSpPr>
      <p:grpSpPr>
        <a:xfrm>
          <a:off x="0" y="0"/>
          <a:ext cx="0" cy="0"/>
          <a:chOff x="0" y="0"/>
          <a:chExt cx="0" cy="0"/>
        </a:xfrm>
      </p:grpSpPr>
      <p:sp>
        <p:nvSpPr>
          <p:cNvPr id="162" name="Shape 162"/>
          <p:cNvSpPr txBox="1"/>
          <p:nvPr/>
        </p:nvSpPr>
        <p:spPr>
          <a:xfrm>
            <a:off x="1333653" y="43175"/>
            <a:ext cx="6178800" cy="10095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4800" b="1">
                <a:solidFill>
                  <a:srgbClr val="666666"/>
                </a:solidFill>
                <a:latin typeface="Oswald"/>
                <a:ea typeface="Oswald"/>
                <a:cs typeface="Oswald"/>
                <a:sym typeface="Oswald"/>
              </a:rPr>
              <a:t>Today’s Agenda</a:t>
            </a:r>
          </a:p>
        </p:txBody>
      </p:sp>
      <p:pic>
        <p:nvPicPr>
          <p:cNvPr id="163" name="Shape 163"/>
          <p:cNvPicPr preferRelativeResize="0"/>
          <p:nvPr/>
        </p:nvPicPr>
        <p:blipFill>
          <a:blip r:embed="rId3">
            <a:alphaModFix/>
          </a:blip>
          <a:stretch>
            <a:fillRect/>
          </a:stretch>
        </p:blipFill>
        <p:spPr>
          <a:xfrm rot="10800000">
            <a:off x="0" y="43175"/>
            <a:ext cx="1257300" cy="1314450"/>
          </a:xfrm>
          <a:prstGeom prst="rect">
            <a:avLst/>
          </a:prstGeom>
          <a:noFill/>
          <a:ln>
            <a:noFill/>
          </a:ln>
        </p:spPr>
      </p:pic>
      <p:grpSp>
        <p:nvGrpSpPr>
          <p:cNvPr id="164" name="Shape 164"/>
          <p:cNvGrpSpPr/>
          <p:nvPr/>
        </p:nvGrpSpPr>
        <p:grpSpPr>
          <a:xfrm>
            <a:off x="255651" y="2847749"/>
            <a:ext cx="4316498" cy="588900"/>
            <a:chOff x="255651" y="2847749"/>
            <a:chExt cx="4316498" cy="588900"/>
          </a:xfrm>
        </p:grpSpPr>
        <p:sp>
          <p:nvSpPr>
            <p:cNvPr id="165" name="Shape 165"/>
            <p:cNvSpPr txBox="1"/>
            <p:nvPr/>
          </p:nvSpPr>
          <p:spPr>
            <a:xfrm>
              <a:off x="893550" y="2847750"/>
              <a:ext cx="36786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2400">
                  <a:solidFill>
                    <a:srgbClr val="DA543C"/>
                  </a:solidFill>
                  <a:latin typeface="Oswald"/>
                  <a:ea typeface="Oswald"/>
                  <a:cs typeface="Oswald"/>
                  <a:sym typeface="Oswald"/>
                </a:rPr>
                <a:t>Build Bot</a:t>
              </a:r>
            </a:p>
          </p:txBody>
        </p:sp>
        <p:pic>
          <p:nvPicPr>
            <p:cNvPr id="166" name="Shape 166"/>
            <p:cNvPicPr preferRelativeResize="0"/>
            <p:nvPr/>
          </p:nvPicPr>
          <p:blipFill>
            <a:blip r:embed="rId4">
              <a:alphaModFix/>
            </a:blip>
            <a:stretch>
              <a:fillRect/>
            </a:stretch>
          </p:blipFill>
          <p:spPr>
            <a:xfrm>
              <a:off x="255651" y="2847749"/>
              <a:ext cx="528699" cy="528699"/>
            </a:xfrm>
            <a:prstGeom prst="rect">
              <a:avLst/>
            </a:prstGeom>
            <a:noFill/>
            <a:ln>
              <a:noFill/>
            </a:ln>
          </p:spPr>
        </p:pic>
      </p:grpSp>
      <p:grpSp>
        <p:nvGrpSpPr>
          <p:cNvPr id="167" name="Shape 167"/>
          <p:cNvGrpSpPr/>
          <p:nvPr/>
        </p:nvGrpSpPr>
        <p:grpSpPr>
          <a:xfrm>
            <a:off x="225550" y="1944675"/>
            <a:ext cx="4602800" cy="588912"/>
            <a:chOff x="225550" y="1944675"/>
            <a:chExt cx="4602800" cy="588912"/>
          </a:xfrm>
        </p:grpSpPr>
        <p:pic>
          <p:nvPicPr>
            <p:cNvPr id="168" name="Shape 168"/>
            <p:cNvPicPr preferRelativeResize="0"/>
            <p:nvPr/>
          </p:nvPicPr>
          <p:blipFill>
            <a:blip r:embed="rId5">
              <a:alphaModFix/>
            </a:blip>
            <a:stretch>
              <a:fillRect/>
            </a:stretch>
          </p:blipFill>
          <p:spPr>
            <a:xfrm>
              <a:off x="225550" y="1944687"/>
              <a:ext cx="588899" cy="588899"/>
            </a:xfrm>
            <a:prstGeom prst="rect">
              <a:avLst/>
            </a:prstGeom>
            <a:noFill/>
            <a:ln>
              <a:noFill/>
            </a:ln>
          </p:spPr>
        </p:pic>
        <p:sp>
          <p:nvSpPr>
            <p:cNvPr id="169" name="Shape 169"/>
            <p:cNvSpPr txBox="1"/>
            <p:nvPr/>
          </p:nvSpPr>
          <p:spPr>
            <a:xfrm>
              <a:off x="893550" y="1944675"/>
              <a:ext cx="39348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2400">
                  <a:solidFill>
                    <a:srgbClr val="DA543C"/>
                  </a:solidFill>
                  <a:latin typeface="Oswald"/>
                  <a:ea typeface="Oswald"/>
                  <a:cs typeface="Oswald"/>
                  <a:sym typeface="Oswald"/>
                </a:rPr>
                <a:t>Resources - Google Classroom</a:t>
              </a:r>
            </a:p>
          </p:txBody>
        </p:sp>
      </p:grpSp>
      <p:grpSp>
        <p:nvGrpSpPr>
          <p:cNvPr id="170" name="Shape 170"/>
          <p:cNvGrpSpPr/>
          <p:nvPr/>
        </p:nvGrpSpPr>
        <p:grpSpPr>
          <a:xfrm>
            <a:off x="225550" y="3690599"/>
            <a:ext cx="4452800" cy="591100"/>
            <a:chOff x="225550" y="3690599"/>
            <a:chExt cx="4452800" cy="591100"/>
          </a:xfrm>
        </p:grpSpPr>
        <p:pic>
          <p:nvPicPr>
            <p:cNvPr id="171" name="Shape 171"/>
            <p:cNvPicPr preferRelativeResize="0"/>
            <p:nvPr/>
          </p:nvPicPr>
          <p:blipFill>
            <a:blip r:embed="rId6">
              <a:alphaModFix/>
            </a:blip>
            <a:stretch>
              <a:fillRect/>
            </a:stretch>
          </p:blipFill>
          <p:spPr>
            <a:xfrm>
              <a:off x="225550" y="3690599"/>
              <a:ext cx="588900" cy="552098"/>
            </a:xfrm>
            <a:prstGeom prst="rect">
              <a:avLst/>
            </a:prstGeom>
            <a:noFill/>
            <a:ln>
              <a:noFill/>
            </a:ln>
          </p:spPr>
        </p:pic>
        <p:sp>
          <p:nvSpPr>
            <p:cNvPr id="172" name="Shape 172"/>
            <p:cNvSpPr txBox="1"/>
            <p:nvPr/>
          </p:nvSpPr>
          <p:spPr>
            <a:xfrm>
              <a:off x="893550" y="3692800"/>
              <a:ext cx="37848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2400">
                  <a:solidFill>
                    <a:srgbClr val="DA543C"/>
                  </a:solidFill>
                  <a:latin typeface="Oswald"/>
                  <a:ea typeface="Oswald"/>
                  <a:cs typeface="Oswald"/>
                  <a:sym typeface="Oswald"/>
                </a:rPr>
                <a:t>Programming Overview</a:t>
              </a:r>
            </a:p>
          </p:txBody>
        </p:sp>
      </p:grpSp>
      <p:grpSp>
        <p:nvGrpSpPr>
          <p:cNvPr id="173" name="Shape 173"/>
          <p:cNvGrpSpPr/>
          <p:nvPr/>
        </p:nvGrpSpPr>
        <p:grpSpPr>
          <a:xfrm>
            <a:off x="4892050" y="1926062"/>
            <a:ext cx="6271724" cy="607512"/>
            <a:chOff x="4892050" y="1926062"/>
            <a:chExt cx="6271724" cy="607512"/>
          </a:xfrm>
        </p:grpSpPr>
        <p:pic>
          <p:nvPicPr>
            <p:cNvPr id="174" name="Shape 174"/>
            <p:cNvPicPr preferRelativeResize="0"/>
            <p:nvPr/>
          </p:nvPicPr>
          <p:blipFill>
            <a:blip r:embed="rId7">
              <a:alphaModFix/>
            </a:blip>
            <a:stretch>
              <a:fillRect/>
            </a:stretch>
          </p:blipFill>
          <p:spPr>
            <a:xfrm>
              <a:off x="4892050" y="1926062"/>
              <a:ext cx="588900" cy="586923"/>
            </a:xfrm>
            <a:prstGeom prst="rect">
              <a:avLst/>
            </a:prstGeom>
            <a:noFill/>
            <a:ln>
              <a:noFill/>
            </a:ln>
          </p:spPr>
        </p:pic>
        <p:sp>
          <p:nvSpPr>
            <p:cNvPr id="175" name="Shape 175"/>
            <p:cNvSpPr txBox="1"/>
            <p:nvPr/>
          </p:nvSpPr>
          <p:spPr>
            <a:xfrm>
              <a:off x="5595475" y="1944675"/>
              <a:ext cx="55683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2400">
                  <a:solidFill>
                    <a:srgbClr val="DA543C"/>
                  </a:solidFill>
                  <a:latin typeface="Oswald"/>
                  <a:ea typeface="Oswald"/>
                  <a:cs typeface="Oswald"/>
                  <a:sym typeface="Oswald"/>
                </a:rPr>
                <a:t>Basic Challenges</a:t>
              </a:r>
            </a:p>
          </p:txBody>
        </p:sp>
      </p:grpSp>
      <p:grpSp>
        <p:nvGrpSpPr>
          <p:cNvPr id="176" name="Shape 176"/>
          <p:cNvGrpSpPr/>
          <p:nvPr/>
        </p:nvGrpSpPr>
        <p:grpSpPr>
          <a:xfrm>
            <a:off x="4892050" y="3672162"/>
            <a:ext cx="6271725" cy="588937"/>
            <a:chOff x="4892050" y="3672162"/>
            <a:chExt cx="6271725" cy="588937"/>
          </a:xfrm>
        </p:grpSpPr>
        <p:pic>
          <p:nvPicPr>
            <p:cNvPr id="177" name="Shape 177"/>
            <p:cNvPicPr preferRelativeResize="0"/>
            <p:nvPr/>
          </p:nvPicPr>
          <p:blipFill>
            <a:blip r:embed="rId8">
              <a:alphaModFix/>
            </a:blip>
            <a:stretch>
              <a:fillRect/>
            </a:stretch>
          </p:blipFill>
          <p:spPr>
            <a:xfrm>
              <a:off x="4892050" y="3672200"/>
              <a:ext cx="588899" cy="588899"/>
            </a:xfrm>
            <a:prstGeom prst="rect">
              <a:avLst/>
            </a:prstGeom>
            <a:noFill/>
            <a:ln>
              <a:noFill/>
            </a:ln>
          </p:spPr>
        </p:pic>
        <p:sp>
          <p:nvSpPr>
            <p:cNvPr id="178" name="Shape 178"/>
            <p:cNvSpPr txBox="1"/>
            <p:nvPr/>
          </p:nvSpPr>
          <p:spPr>
            <a:xfrm>
              <a:off x="5595475" y="3672162"/>
              <a:ext cx="55683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2400">
                  <a:solidFill>
                    <a:srgbClr val="DA543C"/>
                  </a:solidFill>
                  <a:latin typeface="Oswald"/>
                  <a:ea typeface="Oswald"/>
                  <a:cs typeface="Oswald"/>
                  <a:sym typeface="Oswald"/>
                </a:rPr>
                <a:t>Robotics Club Tips &amp; Tricks</a:t>
              </a:r>
            </a:p>
          </p:txBody>
        </p:sp>
      </p:grpSp>
      <p:grpSp>
        <p:nvGrpSpPr>
          <p:cNvPr id="179" name="Shape 179"/>
          <p:cNvGrpSpPr/>
          <p:nvPr/>
        </p:nvGrpSpPr>
        <p:grpSpPr>
          <a:xfrm>
            <a:off x="4892050" y="2808425"/>
            <a:ext cx="6271725" cy="588912"/>
            <a:chOff x="4892050" y="2808425"/>
            <a:chExt cx="6271725" cy="588912"/>
          </a:xfrm>
        </p:grpSpPr>
        <p:pic>
          <p:nvPicPr>
            <p:cNvPr id="180" name="Shape 180"/>
            <p:cNvPicPr preferRelativeResize="0"/>
            <p:nvPr/>
          </p:nvPicPr>
          <p:blipFill>
            <a:blip r:embed="rId9">
              <a:alphaModFix/>
            </a:blip>
            <a:stretch>
              <a:fillRect/>
            </a:stretch>
          </p:blipFill>
          <p:spPr>
            <a:xfrm>
              <a:off x="4892050" y="2808437"/>
              <a:ext cx="588899" cy="588899"/>
            </a:xfrm>
            <a:prstGeom prst="rect">
              <a:avLst/>
            </a:prstGeom>
            <a:noFill/>
            <a:ln>
              <a:noFill/>
            </a:ln>
          </p:spPr>
        </p:pic>
        <p:sp>
          <p:nvSpPr>
            <p:cNvPr id="181" name="Shape 181"/>
            <p:cNvSpPr txBox="1"/>
            <p:nvPr/>
          </p:nvSpPr>
          <p:spPr>
            <a:xfrm>
              <a:off x="5595475" y="2808425"/>
              <a:ext cx="5568300" cy="588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2400">
                  <a:solidFill>
                    <a:srgbClr val="DA543C"/>
                  </a:solidFill>
                  <a:latin typeface="Oswald"/>
                  <a:ea typeface="Oswald"/>
                  <a:cs typeface="Oswald"/>
                  <a:sym typeface="Oswald"/>
                </a:rPr>
                <a:t>Advanced Challenges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Effect transition="in" filter="fade">
                                      <p:cBhvr>
                                        <p:cTn id="12" dur="1000"/>
                                        <p:tgtEl>
                                          <p:spTgt spid="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1000"/>
                                        <p:tgtEl>
                                          <p:spTgt spid="1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gtEl>
                                        <p:attrNameLst>
                                          <p:attrName>style.visibility</p:attrName>
                                        </p:attrNameLst>
                                      </p:cBhvr>
                                      <p:to>
                                        <p:strVal val="visible"/>
                                      </p:to>
                                    </p:set>
                                    <p:animEffect transition="in" filter="fade">
                                      <p:cBhvr>
                                        <p:cTn id="22" dur="1000"/>
                                        <p:tgtEl>
                                          <p:spTgt spid="1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animEffect transition="in" filter="fade">
                                      <p:cBhvr>
                                        <p:cTn id="27" dur="1000"/>
                                        <p:tgtEl>
                                          <p:spTgt spid="1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fade">
                                      <p:cBhvr>
                                        <p:cTn id="32"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582"/>
        </a:solidFill>
        <a:effectLst/>
      </p:bgPr>
    </p:bg>
    <p:spTree>
      <p:nvGrpSpPr>
        <p:cNvPr id="1" name="Shape 185"/>
        <p:cNvGrpSpPr/>
        <p:nvPr/>
      </p:nvGrpSpPr>
      <p:grpSpPr>
        <a:xfrm>
          <a:off x="0" y="0"/>
          <a:ext cx="0" cy="0"/>
          <a:chOff x="0" y="0"/>
          <a:chExt cx="0" cy="0"/>
        </a:xfrm>
      </p:grpSpPr>
      <p:pic>
        <p:nvPicPr>
          <p:cNvPr id="186" name="Shape 186"/>
          <p:cNvPicPr preferRelativeResize="0"/>
          <p:nvPr/>
        </p:nvPicPr>
        <p:blipFill>
          <a:blip r:embed="rId3">
            <a:alphaModFix/>
          </a:blip>
          <a:stretch>
            <a:fillRect/>
          </a:stretch>
        </p:blipFill>
        <p:spPr>
          <a:xfrm>
            <a:off x="632087" y="177237"/>
            <a:ext cx="7879828" cy="4789025"/>
          </a:xfrm>
          <a:prstGeom prst="rect">
            <a:avLst/>
          </a:prstGeom>
          <a:noFill/>
          <a:ln>
            <a:noFill/>
          </a:ln>
        </p:spPr>
      </p:pic>
      <p:pic>
        <p:nvPicPr>
          <p:cNvPr id="187" name="Shape 187"/>
          <p:cNvPicPr preferRelativeResize="0"/>
          <p:nvPr/>
        </p:nvPicPr>
        <p:blipFill>
          <a:blip r:embed="rId4">
            <a:alphaModFix/>
          </a:blip>
          <a:stretch>
            <a:fillRect/>
          </a:stretch>
        </p:blipFill>
        <p:spPr>
          <a:xfrm>
            <a:off x="657225" y="995362"/>
            <a:ext cx="7829550" cy="315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86"/>
                                        </p:tgtEl>
                                      </p:cBhvr>
                                    </p:animEffect>
                                    <p:set>
                                      <p:cBhvr>
                                        <p:cTn id="7" dur="1" fill="hold">
                                          <p:stCondLst>
                                            <p:cond delay="1000"/>
                                          </p:stCondLst>
                                        </p:cTn>
                                        <p:tgtEl>
                                          <p:spTgt spid="18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87"/>
                                        </p:tgtEl>
                                        <p:attrNameLst>
                                          <p:attrName>style.visibility</p:attrName>
                                        </p:attrNameLst>
                                      </p:cBhvr>
                                      <p:to>
                                        <p:strVal val="visible"/>
                                      </p:to>
                                    </p:set>
                                    <p:animEffect transition="in" filter="fade">
                                      <p:cBhvr>
                                        <p:cTn id="10"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1832</Words>
  <Application>Microsoft Office PowerPoint</Application>
  <PresentationFormat>On-screen Show (16:9)</PresentationFormat>
  <Paragraphs>239</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Nothing You Could Do</vt:lpstr>
      <vt:lpstr>Oswald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Ndiaye, Stephanie</dc:creator>
  <cp:lastModifiedBy>Windows User</cp:lastModifiedBy>
  <cp:revision>1</cp:revision>
  <cp:lastPrinted>2017-09-19T19:31:52Z</cp:lastPrinted>
  <dcterms:modified xsi:type="dcterms:W3CDTF">2017-09-19T19:32:07Z</dcterms:modified>
</cp:coreProperties>
</file>