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7" r:id="rId3"/>
    <p:sldId id="270" r:id="rId4"/>
    <p:sldId id="269" r:id="rId5"/>
    <p:sldId id="268" r:id="rId6"/>
    <p:sldId id="271" r:id="rId7"/>
    <p:sldId id="272" r:id="rId8"/>
    <p:sldId id="257" r:id="rId9"/>
    <p:sldId id="273" r:id="rId10"/>
    <p:sldId id="274" r:id="rId11"/>
    <p:sldId id="275" r:id="rId12"/>
    <p:sldId id="276" r:id="rId13"/>
    <p:sldId id="266" r:id="rId14"/>
    <p:sldId id="258" r:id="rId15"/>
    <p:sldId id="277" r:id="rId16"/>
    <p:sldId id="280" r:id="rId17"/>
    <p:sldId id="281" r:id="rId18"/>
    <p:sldId id="279" r:id="rId19"/>
    <p:sldId id="263" r:id="rId20"/>
    <p:sldId id="282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3" autoAdjust="0"/>
  </p:normalViewPr>
  <p:slideViewPr>
    <p:cSldViewPr>
      <p:cViewPr varScale="1">
        <p:scale>
          <a:sx n="81" d="100"/>
          <a:sy n="81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16BF028-EF89-4332-A060-1D7CA109F9E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ADB601A-69C5-4436-B39C-81D67CA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F028-EF89-4332-A060-1D7CA109F9E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601A-69C5-4436-B39C-81D67CA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F028-EF89-4332-A060-1D7CA109F9E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601A-69C5-4436-B39C-81D67CA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F028-EF89-4332-A060-1D7CA109F9E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601A-69C5-4436-B39C-81D67CA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F028-EF89-4332-A060-1D7CA109F9E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601A-69C5-4436-B39C-81D67CA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F028-EF89-4332-A060-1D7CA109F9E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601A-69C5-4436-B39C-81D67CA60D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F028-EF89-4332-A060-1D7CA109F9E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601A-69C5-4436-B39C-81D67CA60D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F028-EF89-4332-A060-1D7CA109F9E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601A-69C5-4436-B39C-81D67CA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F028-EF89-4332-A060-1D7CA109F9E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601A-69C5-4436-B39C-81D67CA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16BF028-EF89-4332-A060-1D7CA109F9E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ADB601A-69C5-4436-B39C-81D67CA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16BF028-EF89-4332-A060-1D7CA109F9E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ADB601A-69C5-4436-B39C-81D67CA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16BF028-EF89-4332-A060-1D7CA109F9E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DB601A-69C5-4436-B39C-81D67CA60D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8165" y="990600"/>
            <a:ext cx="6002869" cy="2175225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Up Our Interactive Student Notebooks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4724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5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277" y="304800"/>
            <a:ext cx="6965245" cy="1202485"/>
          </a:xfrm>
        </p:spPr>
        <p:txBody>
          <a:bodyPr/>
          <a:lstStyle/>
          <a:p>
            <a:r>
              <a:rPr lang="en-US" dirty="0" smtClean="0"/>
              <a:t>Post-Secondary Options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166951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“Date” in the left margin.  Write “Title” in the center.  Write “Page #” in the right margin.  Draw the lines to distinguish the columns.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6248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82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09" y="381000"/>
            <a:ext cx="6965245" cy="1202485"/>
          </a:xfrm>
        </p:spPr>
        <p:txBody>
          <a:bodyPr/>
          <a:lstStyle/>
          <a:p>
            <a:r>
              <a:rPr lang="en-US" dirty="0" smtClean="0"/>
              <a:t>Secondary Options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2954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“Date” in the left margin.  Write “Title” in the center.  Write “Page #” in the right margin.  Draw the lines to distinguish the columns.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95729"/>
            <a:ext cx="6324600" cy="323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7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955" y="228600"/>
            <a:ext cx="6965245" cy="1202485"/>
          </a:xfrm>
        </p:spPr>
        <p:txBody>
          <a:bodyPr/>
          <a:lstStyle/>
          <a:p>
            <a:r>
              <a:rPr lang="en-US" dirty="0" smtClean="0"/>
              <a:t>Journals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166951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“Date” in the left margin.  Write “Title” in the center.  Write “Page #” in the right margin.  Draw the lines to distinguish the columns.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58" y="2182614"/>
            <a:ext cx="3886200" cy="316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556738"/>
            <a:ext cx="7027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Leave the right page blank.  This will become the TITLE Page.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20709" y="2167305"/>
            <a:ext cx="3169781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5410200" y="5428522"/>
            <a:ext cx="609600" cy="2666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5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61978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Gluing TABS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82660" y="2825261"/>
            <a:ext cx="2842844" cy="385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138922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Put the glue UNDER the words you wrote on the tab.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7400" y="2282686"/>
            <a:ext cx="3454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78567" y="2498358"/>
            <a:ext cx="4003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Glue the “Journals” tab to the back of the blank page.</a:t>
            </a:r>
          </a:p>
        </p:txBody>
      </p:sp>
    </p:spTree>
    <p:extLst>
      <p:ext uri="{BB962C8B-B14F-4D97-AF65-F5344CB8AC3E}">
        <p14:creationId xmlns:p14="http://schemas.microsoft.com/office/powerpoint/2010/main" val="19213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389185"/>
            <a:ext cx="320039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965245" cy="1202485"/>
          </a:xfrm>
        </p:spPr>
        <p:txBody>
          <a:bodyPr/>
          <a:lstStyle/>
          <a:p>
            <a:r>
              <a:rPr lang="en-US" dirty="0" smtClean="0"/>
              <a:t>Number your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260" y="1032354"/>
            <a:ext cx="4636477" cy="3970469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Starting with the backside of the blank page.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Start with number 1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Number the first 10 pages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Odd pages will be on the left-hand side. 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Even pages will be on the right-hand side.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On the back of page 10, glue the “Career Explorations” tab.</a:t>
            </a:r>
            <a:endParaRPr lang="en-US" sz="20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38" y="3810000"/>
            <a:ext cx="328246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581400" y="1905000"/>
            <a:ext cx="1905001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876800" y="4876800"/>
            <a:ext cx="29718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6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965245" cy="1202485"/>
          </a:xfrm>
        </p:spPr>
        <p:txBody>
          <a:bodyPr/>
          <a:lstStyle/>
          <a:p>
            <a:r>
              <a:rPr lang="en-US" dirty="0" smtClean="0"/>
              <a:t>Number your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4648200" cy="450386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Starting with the backside of the “Career Explorations” tab.</a:t>
            </a:r>
          </a:p>
          <a:p>
            <a:endParaRPr lang="en-US" b="1" dirty="0" smtClean="0"/>
          </a:p>
          <a:p>
            <a:r>
              <a:rPr lang="en-US" b="1" dirty="0" smtClean="0"/>
              <a:t>Start with number 11</a:t>
            </a:r>
          </a:p>
          <a:p>
            <a:endParaRPr lang="en-US" b="1" dirty="0" smtClean="0"/>
          </a:p>
          <a:p>
            <a:r>
              <a:rPr lang="en-US" b="1" dirty="0" smtClean="0"/>
              <a:t>Number the next pages 11-30</a:t>
            </a:r>
          </a:p>
          <a:p>
            <a:endParaRPr lang="en-US" b="1" dirty="0" smtClean="0"/>
          </a:p>
          <a:p>
            <a:r>
              <a:rPr lang="en-US" b="1" dirty="0" smtClean="0"/>
              <a:t>Odd pages will be on the left-hand side.  </a:t>
            </a:r>
          </a:p>
          <a:p>
            <a:endParaRPr lang="en-US" b="1" dirty="0" smtClean="0"/>
          </a:p>
          <a:p>
            <a:r>
              <a:rPr lang="en-US" b="1" dirty="0" smtClean="0"/>
              <a:t>Even pages will be on the right-hand side.</a:t>
            </a:r>
          </a:p>
          <a:p>
            <a:endParaRPr lang="en-US" b="1" dirty="0"/>
          </a:p>
          <a:p>
            <a:r>
              <a:rPr lang="en-US" b="1" dirty="0" smtClean="0"/>
              <a:t>On the back of page 30, glue the “Post-Secondary Options” tab.</a:t>
            </a:r>
            <a:endParaRPr lang="en-U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62" y="1295400"/>
            <a:ext cx="2895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965245" cy="1202485"/>
          </a:xfrm>
        </p:spPr>
        <p:txBody>
          <a:bodyPr/>
          <a:lstStyle/>
          <a:p>
            <a:r>
              <a:rPr lang="en-US" dirty="0" smtClean="0"/>
              <a:t>Number your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66092"/>
            <a:ext cx="4343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Starting with the backside of the “Post-Secondary” tab.</a:t>
            </a:r>
          </a:p>
          <a:p>
            <a:endParaRPr lang="en-US" b="1" dirty="0" smtClean="0"/>
          </a:p>
          <a:p>
            <a:r>
              <a:rPr lang="en-US" b="1" dirty="0" smtClean="0"/>
              <a:t>Start with number </a:t>
            </a:r>
            <a:r>
              <a:rPr lang="en-US" b="1" dirty="0"/>
              <a:t>3</a:t>
            </a:r>
            <a:r>
              <a:rPr lang="en-US" b="1" dirty="0" smtClean="0"/>
              <a:t>1</a:t>
            </a:r>
          </a:p>
          <a:p>
            <a:endParaRPr lang="en-US" b="1" dirty="0" smtClean="0"/>
          </a:p>
          <a:p>
            <a:r>
              <a:rPr lang="en-US" b="1" dirty="0" smtClean="0"/>
              <a:t>Number the next pages 31-50</a:t>
            </a:r>
          </a:p>
          <a:p>
            <a:endParaRPr lang="en-US" b="1" dirty="0" smtClean="0"/>
          </a:p>
          <a:p>
            <a:r>
              <a:rPr lang="en-US" b="1" dirty="0" smtClean="0"/>
              <a:t>Odd pages will be on the left-hand side.  </a:t>
            </a:r>
          </a:p>
          <a:p>
            <a:endParaRPr lang="en-US" b="1" dirty="0" smtClean="0"/>
          </a:p>
          <a:p>
            <a:r>
              <a:rPr lang="en-US" b="1" dirty="0" smtClean="0"/>
              <a:t>Even pages will be on the right-hand side.</a:t>
            </a:r>
          </a:p>
          <a:p>
            <a:endParaRPr lang="en-US" b="1" dirty="0" smtClean="0"/>
          </a:p>
          <a:p>
            <a:r>
              <a:rPr lang="en-US" b="1" dirty="0"/>
              <a:t>On the back of page 50, glue the “Secondary Options” tab.</a:t>
            </a:r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895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63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965245" cy="1202485"/>
          </a:xfrm>
        </p:spPr>
        <p:txBody>
          <a:bodyPr/>
          <a:lstStyle/>
          <a:p>
            <a:r>
              <a:rPr lang="en-US" dirty="0" smtClean="0"/>
              <a:t>Number your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48768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Starting with the backside of the “Secondary Options” tab.</a:t>
            </a:r>
          </a:p>
          <a:p>
            <a:endParaRPr lang="en-US" b="1" dirty="0" smtClean="0"/>
          </a:p>
          <a:p>
            <a:r>
              <a:rPr lang="en-US" b="1" dirty="0" smtClean="0"/>
              <a:t>Start with number 51</a:t>
            </a:r>
          </a:p>
          <a:p>
            <a:endParaRPr lang="en-US" b="1" dirty="0" smtClean="0"/>
          </a:p>
          <a:p>
            <a:r>
              <a:rPr lang="en-US" b="1" dirty="0" smtClean="0"/>
              <a:t>Number the next pages 51-70</a:t>
            </a:r>
          </a:p>
          <a:p>
            <a:endParaRPr lang="en-US" b="1" dirty="0" smtClean="0"/>
          </a:p>
          <a:p>
            <a:r>
              <a:rPr lang="en-US" b="1" dirty="0" smtClean="0"/>
              <a:t>Odd pages will be on the left-hand side.  </a:t>
            </a:r>
          </a:p>
          <a:p>
            <a:endParaRPr lang="en-US" b="1" dirty="0" smtClean="0"/>
          </a:p>
          <a:p>
            <a:r>
              <a:rPr lang="en-US" b="1" dirty="0" smtClean="0"/>
              <a:t>Even pages will be on the right-hand side.</a:t>
            </a:r>
          </a:p>
          <a:p>
            <a:endParaRPr lang="en-US" b="1" dirty="0"/>
          </a:p>
          <a:p>
            <a:r>
              <a:rPr lang="en-US" b="1" dirty="0" smtClean="0"/>
              <a:t>Stop at page 70.</a:t>
            </a:r>
          </a:p>
          <a:p>
            <a:endParaRPr lang="en-US" b="1" dirty="0"/>
          </a:p>
          <a:p>
            <a:r>
              <a:rPr lang="en-US" b="1" dirty="0" smtClean="0"/>
              <a:t>We will leave the remaining pages for future use, if needed.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819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5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081" y="10668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Up is Finished</a:t>
            </a:r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add a fe</a:t>
            </a:r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pages.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4944209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1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 to the “Secondary Options” </a:t>
            </a:r>
            <a:br>
              <a:rPr lang="en-US" dirty="0" smtClean="0"/>
            </a:br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2677" y="2314820"/>
            <a:ext cx="7467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the following entries: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371857"/>
              </p:ext>
            </p:extLst>
          </p:nvPr>
        </p:nvGraphicFramePr>
        <p:xfrm>
          <a:off x="1295400" y="3115039"/>
          <a:ext cx="6781801" cy="227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360"/>
                <a:gridCol w="4492943"/>
                <a:gridCol w="932498"/>
              </a:tblGrid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Date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Title 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Page #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01/28/15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Foundation</a:t>
                      </a:r>
                      <a:r>
                        <a:rPr lang="en-US" baseline="0" dirty="0" smtClean="0"/>
                        <a:t> High School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</a:tr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02/04/15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Endorsement Project Cornell</a:t>
                      </a:r>
                      <a:r>
                        <a:rPr lang="en-US" baseline="0" dirty="0" smtClean="0"/>
                        <a:t> Notes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purpose?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65532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Interactive notebooks </a:t>
            </a:r>
            <a:r>
              <a:rPr lang="en-US" sz="3200" u="sng" dirty="0" smtClean="0"/>
              <a:t>promote organization</a:t>
            </a:r>
            <a:r>
              <a:rPr lang="en-US" sz="3200" dirty="0" smtClean="0"/>
              <a:t>, engage students, and encourage students (YOU!): 	</a:t>
            </a:r>
          </a:p>
          <a:p>
            <a:pPr lvl="2"/>
            <a:r>
              <a:rPr lang="en-US" sz="2800" dirty="0" smtClean="0"/>
              <a:t>to process information</a:t>
            </a:r>
          </a:p>
          <a:p>
            <a:pPr lvl="2"/>
            <a:r>
              <a:rPr lang="en-US" sz="2800" dirty="0" smtClean="0"/>
              <a:t>combine words and visuals</a:t>
            </a:r>
          </a:p>
          <a:p>
            <a:pPr lvl="2"/>
            <a:r>
              <a:rPr lang="en-US" sz="2800" dirty="0" smtClean="0"/>
              <a:t>become a working portfolio</a:t>
            </a:r>
          </a:p>
          <a:p>
            <a:pPr lvl="2"/>
            <a:r>
              <a:rPr lang="en-US" sz="2800" dirty="0" smtClean="0"/>
              <a:t>and demonstrate critical thinking. </a:t>
            </a:r>
          </a:p>
          <a:p>
            <a:pPr lvl="2"/>
            <a:endParaRPr lang="en-US" sz="2800" dirty="0" smtClean="0"/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Interactive notebooks </a:t>
            </a:r>
            <a:r>
              <a:rPr lang="en-US" sz="3200" dirty="0" smtClean="0"/>
              <a:t>are a major grade each six weeks.</a:t>
            </a:r>
            <a:endParaRPr lang="en-US" sz="3200" b="1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Glue to Page 51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752600"/>
            <a:ext cx="3733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 High School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foldable.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 out the lime (or orange) sheet to fit the page.  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Glue the sheet onto page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7" t="17397" r="11300" b="12719"/>
          <a:stretch/>
        </p:blipFill>
        <p:spPr bwMode="auto">
          <a:xfrm>
            <a:off x="4783015" y="1981200"/>
            <a:ext cx="3402083" cy="374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8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r>
              <a:rPr lang="en-US" dirty="0" smtClean="0"/>
              <a:t>52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990601" y="2119257"/>
            <a:ext cx="3276600" cy="32808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glue our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Endorsement Cornell Notes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this page.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watch how I do it!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0" t="19005" r="13738" b="7603"/>
          <a:stretch/>
        </p:blipFill>
        <p:spPr bwMode="auto">
          <a:xfrm>
            <a:off x="4267201" y="2119256"/>
            <a:ext cx="3733799" cy="3900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3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6965245" cy="120248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Some Things That Will Go Inside My Notebook?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19200" y="2133600"/>
            <a:ext cx="3505200" cy="35894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Responses to Daily Journals </a:t>
            </a:r>
          </a:p>
          <a:p>
            <a:r>
              <a:rPr lang="en-US" sz="2000" b="1" dirty="0" err="1" smtClean="0"/>
              <a:t>Foldables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r>
              <a:rPr lang="en-US" sz="2000" b="1" dirty="0" smtClean="0"/>
              <a:t>Brainstorming </a:t>
            </a:r>
          </a:p>
          <a:p>
            <a:r>
              <a:rPr lang="en-US" sz="2000" b="1" dirty="0" smtClean="0"/>
              <a:t>Graphic Organizers</a:t>
            </a:r>
          </a:p>
          <a:p>
            <a:r>
              <a:rPr lang="en-US" sz="2000" b="1" dirty="0" smtClean="0"/>
              <a:t>Cornell Notes</a:t>
            </a:r>
          </a:p>
          <a:p>
            <a:r>
              <a:rPr lang="en-US" sz="2000" b="1" dirty="0" smtClean="0"/>
              <a:t>Lecture Notes</a:t>
            </a:r>
          </a:p>
          <a:p>
            <a:r>
              <a:rPr lang="en-US" sz="2000" b="1" dirty="0" smtClean="0"/>
              <a:t>Class Handouts</a:t>
            </a:r>
            <a:endParaRPr lang="en-US" sz="2000" b="1" dirty="0"/>
          </a:p>
          <a:p>
            <a:r>
              <a:rPr lang="en-US" sz="2000" b="1" dirty="0" smtClean="0"/>
              <a:t>Questions  </a:t>
            </a:r>
          </a:p>
          <a:p>
            <a:r>
              <a:rPr lang="en-US" sz="2000" b="1" dirty="0" smtClean="0"/>
              <a:t>Vocabulary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9200" y="2168769"/>
            <a:ext cx="2819400" cy="35894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Articles</a:t>
            </a:r>
          </a:p>
          <a:p>
            <a:r>
              <a:rPr lang="en-US" sz="2000" b="1" dirty="0" smtClean="0"/>
              <a:t>Movie</a:t>
            </a:r>
            <a:r>
              <a:rPr lang="en-US" sz="2000" b="1" dirty="0"/>
              <a:t>, video notes </a:t>
            </a:r>
          </a:p>
          <a:p>
            <a:r>
              <a:rPr lang="en-US" sz="2000" b="1" dirty="0" smtClean="0"/>
              <a:t>Flow charts </a:t>
            </a:r>
          </a:p>
          <a:p>
            <a:r>
              <a:rPr lang="en-US" sz="2000" b="1" dirty="0" smtClean="0"/>
              <a:t>Venn diagram </a:t>
            </a:r>
          </a:p>
          <a:p>
            <a:r>
              <a:rPr lang="en-US" sz="2000" b="1" dirty="0" smtClean="0"/>
              <a:t>T-charts </a:t>
            </a:r>
          </a:p>
          <a:p>
            <a:r>
              <a:rPr lang="en-US" sz="2000" b="1" dirty="0" smtClean="0"/>
              <a:t>Cartoons </a:t>
            </a:r>
          </a:p>
          <a:p>
            <a:endParaRPr lang="en-US" sz="2000" b="1" dirty="0"/>
          </a:p>
          <a:p>
            <a:r>
              <a:rPr lang="en-US" sz="2000" b="1" dirty="0" smtClean="0"/>
              <a:t>…..basically everything!</a:t>
            </a:r>
          </a:p>
        </p:txBody>
      </p:sp>
    </p:spTree>
    <p:extLst>
      <p:ext uri="{BB962C8B-B14F-4D97-AF65-F5344CB8AC3E}">
        <p14:creationId xmlns:p14="http://schemas.microsoft.com/office/powerpoint/2010/main" val="31181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965245" cy="1202485"/>
          </a:xfrm>
        </p:spPr>
        <p:txBody>
          <a:bodyPr/>
          <a:lstStyle/>
          <a:p>
            <a:r>
              <a:rPr lang="en-US" dirty="0" smtClean="0"/>
              <a:t>The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3048001" cy="4046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Side</a:t>
            </a:r>
          </a:p>
          <a:p>
            <a:endParaRPr lang="en-US" dirty="0" smtClean="0"/>
          </a:p>
          <a:p>
            <a:r>
              <a:rPr lang="en-US" dirty="0" smtClean="0"/>
              <a:t>Teacher Provides New Information</a:t>
            </a:r>
          </a:p>
          <a:p>
            <a:r>
              <a:rPr lang="en-US" dirty="0" smtClean="0"/>
              <a:t>Class/Discussion Notes</a:t>
            </a:r>
          </a:p>
          <a:p>
            <a:r>
              <a:rPr lang="en-US" dirty="0" smtClean="0"/>
              <a:t>Reading Notes</a:t>
            </a:r>
          </a:p>
          <a:p>
            <a:r>
              <a:rPr lang="en-US" dirty="0" smtClean="0"/>
              <a:t>Handouts </a:t>
            </a:r>
            <a:r>
              <a:rPr lang="en-US" dirty="0"/>
              <a:t>W</a:t>
            </a:r>
            <a:r>
              <a:rPr lang="en-US" dirty="0" smtClean="0"/>
              <a:t>ith Information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8169" y="1752600"/>
            <a:ext cx="2971801" cy="3733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Side</a:t>
            </a:r>
          </a:p>
          <a:p>
            <a:endParaRPr lang="en-US" dirty="0" smtClean="0"/>
          </a:p>
          <a:p>
            <a:r>
              <a:rPr lang="en-US" dirty="0" smtClean="0"/>
              <a:t>Student Processes New Information</a:t>
            </a:r>
          </a:p>
          <a:p>
            <a:r>
              <a:rPr lang="en-US" dirty="0" smtClean="0"/>
              <a:t>Reorganize new information into creative format</a:t>
            </a:r>
          </a:p>
          <a:p>
            <a:r>
              <a:rPr lang="en-US" dirty="0" smtClean="0"/>
              <a:t>Expresses opinions and feelings</a:t>
            </a:r>
          </a:p>
          <a:p>
            <a:r>
              <a:rPr lang="en-US" dirty="0" smtClean="0"/>
              <a:t>Explore New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Needed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133600"/>
            <a:ext cx="7696200" cy="4343400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Spiral Notebook </a:t>
            </a:r>
          </a:p>
          <a:p>
            <a:pPr marL="0" indent="0">
              <a:buNone/>
            </a:pP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Glue stick or Glue</a:t>
            </a:r>
          </a:p>
          <a:p>
            <a:pPr marL="0" indent="0">
              <a:buNone/>
            </a:pP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Strip of Construction Paper</a:t>
            </a:r>
          </a:p>
          <a:p>
            <a:pPr marL="0" indent="0">
              <a:buNone/>
            </a:pP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Colored Pencils or Markers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Cheat Sheet of Classroom Web Codes Handout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20262" y="12192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create our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contents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the pages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glue our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cheat sheet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inside.</a:t>
            </a:r>
          </a:p>
        </p:txBody>
      </p:sp>
    </p:spTree>
    <p:extLst>
      <p:ext uri="{BB962C8B-B14F-4D97-AF65-F5344CB8AC3E}">
        <p14:creationId xmlns:p14="http://schemas.microsoft.com/office/powerpoint/2010/main" val="33740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6965245" cy="910970"/>
          </a:xfrm>
        </p:spPr>
        <p:txBody>
          <a:bodyPr/>
          <a:lstStyle/>
          <a:p>
            <a:r>
              <a:rPr lang="en-US" dirty="0" smtClean="0"/>
              <a:t>Creating Our 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60499"/>
            <a:ext cx="60198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Create Four Tabs:</a:t>
            </a: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creating  your tabs. 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 the strip of construction paper into four pieces.  </a:t>
            </a:r>
          </a:p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each name at the very top of each strip.  Using a marker or colored pencil will work best.</a:t>
            </a:r>
          </a:p>
          <a:p>
            <a:pPr lvl="2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Journals</a:t>
            </a:r>
          </a:p>
          <a:p>
            <a:pPr lvl="2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Exploration</a:t>
            </a:r>
          </a:p>
          <a:p>
            <a:pPr lvl="2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Post-Secondary Options</a:t>
            </a:r>
          </a:p>
          <a:p>
            <a:pPr lvl="2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Options</a:t>
            </a:r>
          </a:p>
          <a:p>
            <a:pPr marL="685800" lvl="2" indent="0">
              <a:buNone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/>
              <a:t>Set these to the side.  You will eventually glue them inside of your journal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63157" y="1542641"/>
            <a:ext cx="1610375" cy="142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505200" y="2286000"/>
            <a:ext cx="3200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21218" y="3437182"/>
            <a:ext cx="1894253" cy="142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419600" y="4147527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7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965245" cy="1202485"/>
          </a:xfrm>
        </p:spPr>
        <p:txBody>
          <a:bodyPr/>
          <a:lstStyle/>
          <a:p>
            <a:r>
              <a:rPr lang="en-US" dirty="0" smtClean="0"/>
              <a:t>The Inside Front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6882205" cy="360381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Glue your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Cheat Sheet of Classroom Web Codes.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705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277" y="381000"/>
            <a:ext cx="6965245" cy="1202485"/>
          </a:xfrm>
        </p:spPr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2954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FOUR pages of our journal will be the table of contents.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page will be labeled -  date, title, and page #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three columns, as seen below.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5715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7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955" y="228600"/>
            <a:ext cx="6965245" cy="1202485"/>
          </a:xfrm>
        </p:spPr>
        <p:txBody>
          <a:bodyPr/>
          <a:lstStyle/>
          <a:p>
            <a:r>
              <a:rPr lang="en-US" dirty="0" smtClean="0"/>
              <a:t>Career Exploration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175605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“Date” in the left margin.  Write “Title” in the center.  Write “Page #” in the right margin.  Draw the lines to distinguish the columns.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69" y="2590800"/>
            <a:ext cx="6629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5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3995</TotalTime>
  <Words>762</Words>
  <Application>Microsoft Office PowerPoint</Application>
  <PresentationFormat>On-screen Show (4:3)</PresentationFormat>
  <Paragraphs>153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Pushpin</vt:lpstr>
      <vt:lpstr>Setting Up Our Interactive Student Notebooks</vt:lpstr>
      <vt:lpstr>What is the purpose?</vt:lpstr>
      <vt:lpstr>What Are Some Things That Will Go Inside My Notebook?</vt:lpstr>
      <vt:lpstr>The Process </vt:lpstr>
      <vt:lpstr>Materials Needed</vt:lpstr>
      <vt:lpstr>Creating Our Tabs</vt:lpstr>
      <vt:lpstr>The Inside Front Cover</vt:lpstr>
      <vt:lpstr>Table of Contents</vt:lpstr>
      <vt:lpstr>Career Exploration </vt:lpstr>
      <vt:lpstr>Post-Secondary Options</vt:lpstr>
      <vt:lpstr>Secondary Options</vt:lpstr>
      <vt:lpstr>Journals</vt:lpstr>
      <vt:lpstr>PowerPoint Presentation</vt:lpstr>
      <vt:lpstr>Number your Pages</vt:lpstr>
      <vt:lpstr>Number your Pages</vt:lpstr>
      <vt:lpstr>Number your Pages</vt:lpstr>
      <vt:lpstr>Number your Pages</vt:lpstr>
      <vt:lpstr>Set Up is Finished! Let’s add a few pages. </vt:lpstr>
      <vt:lpstr>Go to the “Secondary Options”  Table of Contents</vt:lpstr>
      <vt:lpstr>Glue to Page 51</vt:lpstr>
      <vt:lpstr>Page 52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Notebooks</dc:title>
  <dc:creator>Dell</dc:creator>
  <cp:lastModifiedBy>Windows User</cp:lastModifiedBy>
  <cp:revision>34</cp:revision>
  <dcterms:created xsi:type="dcterms:W3CDTF">2013-08-31T18:53:19Z</dcterms:created>
  <dcterms:modified xsi:type="dcterms:W3CDTF">2015-02-02T15:07:47Z</dcterms:modified>
</cp:coreProperties>
</file>